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8" r:id="rId8"/>
    <p:sldId id="267" r:id="rId9"/>
    <p:sldId id="263" r:id="rId10"/>
    <p:sldId id="261" r:id="rId11"/>
    <p:sldId id="262" r:id="rId12"/>
    <p:sldId id="264" r:id="rId13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830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4EDA93-DF1C-4BA8-ACEA-C9E2A397303E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38B035F-75A5-4D8E-8DE6-94D34678084F}">
      <dgm:prSet/>
      <dgm:spPr/>
      <dgm:t>
        <a:bodyPr/>
        <a:lstStyle/>
        <a:p>
          <a:r>
            <a:rPr lang="en-US" b="1"/>
            <a:t>Key Interactive Elements:</a:t>
          </a:r>
          <a:endParaRPr lang="en-US"/>
        </a:p>
      </dgm:t>
    </dgm:pt>
    <dgm:pt modelId="{0266A839-B1DA-4D62-92CE-E8409AEB6C32}" type="parTrans" cxnId="{D078563E-97F9-454A-AC9C-616034140555}">
      <dgm:prSet/>
      <dgm:spPr/>
      <dgm:t>
        <a:bodyPr/>
        <a:lstStyle/>
        <a:p>
          <a:endParaRPr lang="en-US"/>
        </a:p>
      </dgm:t>
    </dgm:pt>
    <dgm:pt modelId="{E7541819-30C6-4AAA-B308-4C8F5C006F1D}" type="sibTrans" cxnId="{D078563E-97F9-454A-AC9C-616034140555}">
      <dgm:prSet/>
      <dgm:spPr/>
      <dgm:t>
        <a:bodyPr/>
        <a:lstStyle/>
        <a:p>
          <a:endParaRPr lang="en-US"/>
        </a:p>
      </dgm:t>
    </dgm:pt>
    <dgm:pt modelId="{A44B7291-073A-41F1-B72D-6B89F16C2412}">
      <dgm:prSet/>
      <dgm:spPr/>
      <dgm:t>
        <a:bodyPr/>
        <a:lstStyle/>
        <a:p>
          <a:r>
            <a:rPr lang="en-US" b="1"/>
            <a:t>Sidebar Filters</a:t>
          </a:r>
          <a:endParaRPr lang="en-US"/>
        </a:p>
      </dgm:t>
    </dgm:pt>
    <dgm:pt modelId="{8BF273CD-74AD-4142-B56D-C6D3941B42C4}" type="parTrans" cxnId="{3CD3F19E-E0CF-4047-A480-F250C7036A37}">
      <dgm:prSet/>
      <dgm:spPr/>
      <dgm:t>
        <a:bodyPr/>
        <a:lstStyle/>
        <a:p>
          <a:endParaRPr lang="en-US"/>
        </a:p>
      </dgm:t>
    </dgm:pt>
    <dgm:pt modelId="{4E1DE1EA-A8DB-4426-B6CC-191201E1B476}" type="sibTrans" cxnId="{3CD3F19E-E0CF-4047-A480-F250C7036A37}">
      <dgm:prSet/>
      <dgm:spPr/>
      <dgm:t>
        <a:bodyPr/>
        <a:lstStyle/>
        <a:p>
          <a:endParaRPr lang="en-US"/>
        </a:p>
      </dgm:t>
    </dgm:pt>
    <dgm:pt modelId="{7DCADD19-C33F-4585-BCF7-EAB6B08B9FF1}">
      <dgm:prSet/>
      <dgm:spPr/>
      <dgm:t>
        <a:bodyPr/>
        <a:lstStyle/>
        <a:p>
          <a:r>
            <a:rPr lang="en-US"/>
            <a:t>Minimum Salary Slider</a:t>
          </a:r>
        </a:p>
      </dgm:t>
    </dgm:pt>
    <dgm:pt modelId="{B6B6D303-A6A9-4A73-A380-FD5166337300}" type="parTrans" cxnId="{0FFD21D9-6DD6-4F0F-A9EA-012D4D4F7A0C}">
      <dgm:prSet/>
      <dgm:spPr/>
      <dgm:t>
        <a:bodyPr/>
        <a:lstStyle/>
        <a:p>
          <a:endParaRPr lang="en-US"/>
        </a:p>
      </dgm:t>
    </dgm:pt>
    <dgm:pt modelId="{12DFBF1A-804B-498B-9D2A-5F347F17AA37}" type="sibTrans" cxnId="{0FFD21D9-6DD6-4F0F-A9EA-012D4D4F7A0C}">
      <dgm:prSet/>
      <dgm:spPr/>
      <dgm:t>
        <a:bodyPr/>
        <a:lstStyle/>
        <a:p>
          <a:endParaRPr lang="en-US"/>
        </a:p>
      </dgm:t>
    </dgm:pt>
    <dgm:pt modelId="{41D44F69-4E55-4CD0-AA43-5B787E30BBB9}">
      <dgm:prSet/>
      <dgm:spPr/>
      <dgm:t>
        <a:bodyPr/>
        <a:lstStyle/>
        <a:p>
          <a:r>
            <a:rPr lang="en-US"/>
            <a:t>“Skill contains…” Text Search</a:t>
          </a:r>
        </a:p>
      </dgm:t>
    </dgm:pt>
    <dgm:pt modelId="{A576F2D7-4E40-4B20-9C52-69236A0AD47F}" type="parTrans" cxnId="{00CE3B71-3BB9-430C-BD8B-C4A2462310C3}">
      <dgm:prSet/>
      <dgm:spPr/>
      <dgm:t>
        <a:bodyPr/>
        <a:lstStyle/>
        <a:p>
          <a:endParaRPr lang="en-US"/>
        </a:p>
      </dgm:t>
    </dgm:pt>
    <dgm:pt modelId="{F17B5580-9C38-478B-8E2B-29F01EB804ED}" type="sibTrans" cxnId="{00CE3B71-3BB9-430C-BD8B-C4A2462310C3}">
      <dgm:prSet/>
      <dgm:spPr/>
      <dgm:t>
        <a:bodyPr/>
        <a:lstStyle/>
        <a:p>
          <a:endParaRPr lang="en-US"/>
        </a:p>
      </dgm:t>
    </dgm:pt>
    <dgm:pt modelId="{BFE56162-8DD8-4A2F-A9BA-152F44E1C3F1}">
      <dgm:prSet/>
      <dgm:spPr/>
      <dgm:t>
        <a:bodyPr/>
        <a:lstStyle/>
        <a:p>
          <a:r>
            <a:rPr lang="en-US"/>
            <a:t>SQL File Selector</a:t>
          </a:r>
        </a:p>
      </dgm:t>
    </dgm:pt>
    <dgm:pt modelId="{EFBA565E-2F83-4523-B269-43F47358126F}" type="parTrans" cxnId="{C0782D21-E2DB-425F-8EE6-32B27960C2EA}">
      <dgm:prSet/>
      <dgm:spPr/>
      <dgm:t>
        <a:bodyPr/>
        <a:lstStyle/>
        <a:p>
          <a:endParaRPr lang="en-US"/>
        </a:p>
      </dgm:t>
    </dgm:pt>
    <dgm:pt modelId="{E2B7CEEB-78CC-4B6B-AB21-CC43905FEBB4}" type="sibTrans" cxnId="{C0782D21-E2DB-425F-8EE6-32B27960C2EA}">
      <dgm:prSet/>
      <dgm:spPr/>
      <dgm:t>
        <a:bodyPr/>
        <a:lstStyle/>
        <a:p>
          <a:endParaRPr lang="en-US"/>
        </a:p>
      </dgm:t>
    </dgm:pt>
    <dgm:pt modelId="{6F33D10A-599F-4468-A7F4-E4A3A63951EE}">
      <dgm:prSet/>
      <dgm:spPr/>
      <dgm:t>
        <a:bodyPr/>
        <a:lstStyle/>
        <a:p>
          <a:r>
            <a:rPr lang="en-US" b="1"/>
            <a:t>Main Panels</a:t>
          </a:r>
          <a:endParaRPr lang="en-US"/>
        </a:p>
      </dgm:t>
    </dgm:pt>
    <dgm:pt modelId="{152C651B-104F-4DFF-AFC2-3EC82D203D7E}" type="parTrans" cxnId="{C94BA3A5-34EA-480C-B1D3-FC1BA2D6BCFD}">
      <dgm:prSet/>
      <dgm:spPr/>
      <dgm:t>
        <a:bodyPr/>
        <a:lstStyle/>
        <a:p>
          <a:endParaRPr lang="en-US"/>
        </a:p>
      </dgm:t>
    </dgm:pt>
    <dgm:pt modelId="{8098AC41-A200-4217-89B7-058989E6B207}" type="sibTrans" cxnId="{C94BA3A5-34EA-480C-B1D3-FC1BA2D6BCFD}">
      <dgm:prSet/>
      <dgm:spPr/>
      <dgm:t>
        <a:bodyPr/>
        <a:lstStyle/>
        <a:p>
          <a:endParaRPr lang="en-US"/>
        </a:p>
      </dgm:t>
    </dgm:pt>
    <dgm:pt modelId="{C2E4761C-C5E0-4EDF-BBC6-E3FD3C893832}">
      <dgm:prSet/>
      <dgm:spPr/>
      <dgm:t>
        <a:bodyPr/>
        <a:lstStyle/>
        <a:p>
          <a:r>
            <a:rPr lang="en-US" b="1"/>
            <a:t>Salary Distribution</a:t>
          </a:r>
          <a:r>
            <a:rPr lang="en-US"/>
            <a:t> (Histogram)</a:t>
          </a:r>
        </a:p>
      </dgm:t>
    </dgm:pt>
    <dgm:pt modelId="{576702B1-7B3C-4296-95CB-5D759FAFD33D}" type="parTrans" cxnId="{1C8ABD3B-0AB4-4CC8-8760-8EF5E540E21C}">
      <dgm:prSet/>
      <dgm:spPr/>
      <dgm:t>
        <a:bodyPr/>
        <a:lstStyle/>
        <a:p>
          <a:endParaRPr lang="en-US"/>
        </a:p>
      </dgm:t>
    </dgm:pt>
    <dgm:pt modelId="{4480A836-0FD4-4F66-A9B5-B107D029331A}" type="sibTrans" cxnId="{1C8ABD3B-0AB4-4CC8-8760-8EF5E540E21C}">
      <dgm:prSet/>
      <dgm:spPr/>
      <dgm:t>
        <a:bodyPr/>
        <a:lstStyle/>
        <a:p>
          <a:endParaRPr lang="en-US"/>
        </a:p>
      </dgm:t>
    </dgm:pt>
    <dgm:pt modelId="{F99A849A-6A07-4B8F-A5D2-2B2CB90189A2}">
      <dgm:prSet/>
      <dgm:spPr/>
      <dgm:t>
        <a:bodyPr/>
        <a:lstStyle/>
        <a:p>
          <a:r>
            <a:rPr lang="en-US" b="1"/>
            <a:t>Top Companies by Postings</a:t>
          </a:r>
          <a:r>
            <a:rPr lang="en-US"/>
            <a:t> (Bar Chart)</a:t>
          </a:r>
        </a:p>
      </dgm:t>
    </dgm:pt>
    <dgm:pt modelId="{27DBBAD9-D3D8-46FD-A43C-C855D0E717F2}" type="parTrans" cxnId="{FBB87C0E-D36C-4423-B628-49AC6502622E}">
      <dgm:prSet/>
      <dgm:spPr/>
      <dgm:t>
        <a:bodyPr/>
        <a:lstStyle/>
        <a:p>
          <a:endParaRPr lang="en-US"/>
        </a:p>
      </dgm:t>
    </dgm:pt>
    <dgm:pt modelId="{A8C434D7-C037-4322-A4D0-C3968137F6A6}" type="sibTrans" cxnId="{FBB87C0E-D36C-4423-B628-49AC6502622E}">
      <dgm:prSet/>
      <dgm:spPr/>
      <dgm:t>
        <a:bodyPr/>
        <a:lstStyle/>
        <a:p>
          <a:endParaRPr lang="en-US"/>
        </a:p>
      </dgm:t>
    </dgm:pt>
    <dgm:pt modelId="{30BC4937-30FC-498A-BF6D-81B4140B7A7D}">
      <dgm:prSet/>
      <dgm:spPr/>
      <dgm:t>
        <a:bodyPr/>
        <a:lstStyle/>
        <a:p>
          <a:r>
            <a:rPr lang="en-US" b="1"/>
            <a:t>Skills: Demand vs. Salary</a:t>
          </a:r>
          <a:r>
            <a:rPr lang="en-US"/>
            <a:t> (Scatter Plot)</a:t>
          </a:r>
        </a:p>
      </dgm:t>
    </dgm:pt>
    <dgm:pt modelId="{FCCAC669-4295-43BC-94C2-ADEDDA4AFCCA}" type="parTrans" cxnId="{773C4B74-C582-4A8D-B5BF-537849EC9AB2}">
      <dgm:prSet/>
      <dgm:spPr/>
      <dgm:t>
        <a:bodyPr/>
        <a:lstStyle/>
        <a:p>
          <a:endParaRPr lang="en-US"/>
        </a:p>
      </dgm:t>
    </dgm:pt>
    <dgm:pt modelId="{56D564A0-4ADE-4750-AFE7-E49B5C2730B8}" type="sibTrans" cxnId="{773C4B74-C582-4A8D-B5BF-537849EC9AB2}">
      <dgm:prSet/>
      <dgm:spPr/>
      <dgm:t>
        <a:bodyPr/>
        <a:lstStyle/>
        <a:p>
          <a:endParaRPr lang="en-US"/>
        </a:p>
      </dgm:t>
    </dgm:pt>
    <dgm:pt modelId="{A427CA79-684A-4140-910D-CDE91F4A44AF}">
      <dgm:prSet/>
      <dgm:spPr/>
      <dgm:t>
        <a:bodyPr/>
        <a:lstStyle/>
        <a:p>
          <a:r>
            <a:rPr lang="en-US" b="1"/>
            <a:t>SQL Parser &amp; Results</a:t>
          </a:r>
          <a:r>
            <a:rPr lang="en-US"/>
            <a:t> (Formatted SQL + Preview of Query Output)</a:t>
          </a:r>
        </a:p>
      </dgm:t>
    </dgm:pt>
    <dgm:pt modelId="{1488AFA2-8B3E-48C0-8E05-575C672A57E0}" type="parTrans" cxnId="{9394EE5A-9538-4039-81A5-40317A9E08AC}">
      <dgm:prSet/>
      <dgm:spPr/>
      <dgm:t>
        <a:bodyPr/>
        <a:lstStyle/>
        <a:p>
          <a:endParaRPr lang="en-US"/>
        </a:p>
      </dgm:t>
    </dgm:pt>
    <dgm:pt modelId="{3CD20BB0-76E4-49D8-B025-59E8299E0EA0}" type="sibTrans" cxnId="{9394EE5A-9538-4039-81A5-40317A9E08AC}">
      <dgm:prSet/>
      <dgm:spPr/>
      <dgm:t>
        <a:bodyPr/>
        <a:lstStyle/>
        <a:p>
          <a:endParaRPr lang="en-US"/>
        </a:p>
      </dgm:t>
    </dgm:pt>
    <dgm:pt modelId="{E5F09800-5E60-44B2-850A-87EC5570A167}">
      <dgm:prSet/>
      <dgm:spPr/>
      <dgm:t>
        <a:bodyPr/>
        <a:lstStyle/>
        <a:p>
          <a:r>
            <a:rPr lang="en-US" b="1"/>
            <a:t>Optimal Skills Table</a:t>
          </a:r>
          <a:r>
            <a:rPr lang="en-US"/>
            <a:t> (Normalized 1–10 “Usefulness”)</a:t>
          </a:r>
        </a:p>
      </dgm:t>
    </dgm:pt>
    <dgm:pt modelId="{56F04C7E-C5CB-4558-BBB1-2A5FC164A5D3}" type="parTrans" cxnId="{3E805E67-DCBE-4136-83EA-5E6EE11B2BCE}">
      <dgm:prSet/>
      <dgm:spPr/>
      <dgm:t>
        <a:bodyPr/>
        <a:lstStyle/>
        <a:p>
          <a:endParaRPr lang="en-US"/>
        </a:p>
      </dgm:t>
    </dgm:pt>
    <dgm:pt modelId="{65845063-4D9F-4062-9A45-455AA0F735B5}" type="sibTrans" cxnId="{3E805E67-DCBE-4136-83EA-5E6EE11B2BCE}">
      <dgm:prSet/>
      <dgm:spPr/>
      <dgm:t>
        <a:bodyPr/>
        <a:lstStyle/>
        <a:p>
          <a:endParaRPr lang="en-US"/>
        </a:p>
      </dgm:t>
    </dgm:pt>
    <dgm:pt modelId="{BF6EEE61-C568-48A7-8608-ACFDE585C14D}" type="pres">
      <dgm:prSet presAssocID="{EF4EDA93-DF1C-4BA8-ACEA-C9E2A397303E}" presName="linear" presStyleCnt="0">
        <dgm:presLayoutVars>
          <dgm:dir/>
          <dgm:animLvl val="lvl"/>
          <dgm:resizeHandles val="exact"/>
        </dgm:presLayoutVars>
      </dgm:prSet>
      <dgm:spPr/>
    </dgm:pt>
    <dgm:pt modelId="{3EED97B2-FCE4-4407-ABDA-495631F2700E}" type="pres">
      <dgm:prSet presAssocID="{338B035F-75A5-4D8E-8DE6-94D34678084F}" presName="parentLin" presStyleCnt="0"/>
      <dgm:spPr/>
    </dgm:pt>
    <dgm:pt modelId="{8A8505FB-E1EB-46E9-B71C-E0C610D682DA}" type="pres">
      <dgm:prSet presAssocID="{338B035F-75A5-4D8E-8DE6-94D34678084F}" presName="parentLeftMargin" presStyleLbl="node1" presStyleIdx="0" presStyleCnt="3"/>
      <dgm:spPr/>
    </dgm:pt>
    <dgm:pt modelId="{00F90DE7-1AFB-4790-AC79-978274A66BD9}" type="pres">
      <dgm:prSet presAssocID="{338B035F-75A5-4D8E-8DE6-94D34678084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EFB7E5E-7E86-4EC1-92A0-4049E5D5F193}" type="pres">
      <dgm:prSet presAssocID="{338B035F-75A5-4D8E-8DE6-94D34678084F}" presName="negativeSpace" presStyleCnt="0"/>
      <dgm:spPr/>
    </dgm:pt>
    <dgm:pt modelId="{6570B6C6-C1D5-4687-AF17-6FC29220946A}" type="pres">
      <dgm:prSet presAssocID="{338B035F-75A5-4D8E-8DE6-94D34678084F}" presName="childText" presStyleLbl="conFgAcc1" presStyleIdx="0" presStyleCnt="3">
        <dgm:presLayoutVars>
          <dgm:bulletEnabled val="1"/>
        </dgm:presLayoutVars>
      </dgm:prSet>
      <dgm:spPr/>
    </dgm:pt>
    <dgm:pt modelId="{BD59D73D-B2AC-4F47-A768-D45D9A7B2BAB}" type="pres">
      <dgm:prSet presAssocID="{E7541819-30C6-4AAA-B308-4C8F5C006F1D}" presName="spaceBetweenRectangles" presStyleCnt="0"/>
      <dgm:spPr/>
    </dgm:pt>
    <dgm:pt modelId="{0431186E-077E-4869-837E-3D9682819D9D}" type="pres">
      <dgm:prSet presAssocID="{A44B7291-073A-41F1-B72D-6B89F16C2412}" presName="parentLin" presStyleCnt="0"/>
      <dgm:spPr/>
    </dgm:pt>
    <dgm:pt modelId="{D25C8B75-EEF7-44CA-988E-AFB670C0F2A3}" type="pres">
      <dgm:prSet presAssocID="{A44B7291-073A-41F1-B72D-6B89F16C2412}" presName="parentLeftMargin" presStyleLbl="node1" presStyleIdx="0" presStyleCnt="3"/>
      <dgm:spPr/>
    </dgm:pt>
    <dgm:pt modelId="{B35B2E54-604D-49E6-87A0-37D0B4302296}" type="pres">
      <dgm:prSet presAssocID="{A44B7291-073A-41F1-B72D-6B89F16C241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6C9DBBD-3560-4551-B894-A6936F8DFAD2}" type="pres">
      <dgm:prSet presAssocID="{A44B7291-073A-41F1-B72D-6B89F16C2412}" presName="negativeSpace" presStyleCnt="0"/>
      <dgm:spPr/>
    </dgm:pt>
    <dgm:pt modelId="{EB35BA8B-E93F-48E4-A23B-831EC8E3DC34}" type="pres">
      <dgm:prSet presAssocID="{A44B7291-073A-41F1-B72D-6B89F16C2412}" presName="childText" presStyleLbl="conFgAcc1" presStyleIdx="1" presStyleCnt="3">
        <dgm:presLayoutVars>
          <dgm:bulletEnabled val="1"/>
        </dgm:presLayoutVars>
      </dgm:prSet>
      <dgm:spPr/>
    </dgm:pt>
    <dgm:pt modelId="{5D2ABFE2-A950-4D91-8C75-3682DB0334E0}" type="pres">
      <dgm:prSet presAssocID="{4E1DE1EA-A8DB-4426-B6CC-191201E1B476}" presName="spaceBetweenRectangles" presStyleCnt="0"/>
      <dgm:spPr/>
    </dgm:pt>
    <dgm:pt modelId="{BE41C965-6820-4450-88BA-6E7A5A5F640A}" type="pres">
      <dgm:prSet presAssocID="{6F33D10A-599F-4468-A7F4-E4A3A63951EE}" presName="parentLin" presStyleCnt="0"/>
      <dgm:spPr/>
    </dgm:pt>
    <dgm:pt modelId="{6309A958-78D1-44EC-9D95-D67A7967CD77}" type="pres">
      <dgm:prSet presAssocID="{6F33D10A-599F-4468-A7F4-E4A3A63951EE}" presName="parentLeftMargin" presStyleLbl="node1" presStyleIdx="1" presStyleCnt="3"/>
      <dgm:spPr/>
    </dgm:pt>
    <dgm:pt modelId="{251DB671-52F4-4D56-BE31-FDB2DF57E558}" type="pres">
      <dgm:prSet presAssocID="{6F33D10A-599F-4468-A7F4-E4A3A63951E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591DF92-3CDE-45EA-AEBF-04B03F25E7E7}" type="pres">
      <dgm:prSet presAssocID="{6F33D10A-599F-4468-A7F4-E4A3A63951EE}" presName="negativeSpace" presStyleCnt="0"/>
      <dgm:spPr/>
    </dgm:pt>
    <dgm:pt modelId="{19A0E92A-A7B8-4329-B5A9-C5877D282AC0}" type="pres">
      <dgm:prSet presAssocID="{6F33D10A-599F-4468-A7F4-E4A3A63951EE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FBB87C0E-D36C-4423-B628-49AC6502622E}" srcId="{6F33D10A-599F-4468-A7F4-E4A3A63951EE}" destId="{F99A849A-6A07-4B8F-A5D2-2B2CB90189A2}" srcOrd="1" destOrd="0" parTransId="{27DBBAD9-D3D8-46FD-A43C-C855D0E717F2}" sibTransId="{A8C434D7-C037-4322-A4D0-C3968137F6A6}"/>
    <dgm:cxn modelId="{A6347717-48CD-4FDE-B271-A37A3A38B68C}" type="presOf" srcId="{6F33D10A-599F-4468-A7F4-E4A3A63951EE}" destId="{251DB671-52F4-4D56-BE31-FDB2DF57E558}" srcOrd="1" destOrd="0" presId="urn:microsoft.com/office/officeart/2005/8/layout/list1"/>
    <dgm:cxn modelId="{C0782D21-E2DB-425F-8EE6-32B27960C2EA}" srcId="{A44B7291-073A-41F1-B72D-6B89F16C2412}" destId="{BFE56162-8DD8-4A2F-A9BA-152F44E1C3F1}" srcOrd="2" destOrd="0" parTransId="{EFBA565E-2F83-4523-B269-43F47358126F}" sibTransId="{E2B7CEEB-78CC-4B6B-AB21-CC43905FEBB4}"/>
    <dgm:cxn modelId="{DC9DF023-12F7-4A71-BAFD-D4906665DE2D}" type="presOf" srcId="{A44B7291-073A-41F1-B72D-6B89F16C2412}" destId="{D25C8B75-EEF7-44CA-988E-AFB670C0F2A3}" srcOrd="0" destOrd="0" presId="urn:microsoft.com/office/officeart/2005/8/layout/list1"/>
    <dgm:cxn modelId="{07F9C425-DADA-4AEC-9391-4805EDB5368E}" type="presOf" srcId="{F99A849A-6A07-4B8F-A5D2-2B2CB90189A2}" destId="{19A0E92A-A7B8-4329-B5A9-C5877D282AC0}" srcOrd="0" destOrd="1" presId="urn:microsoft.com/office/officeart/2005/8/layout/list1"/>
    <dgm:cxn modelId="{131D5429-35E0-4331-A0AB-948183AE8AFF}" type="presOf" srcId="{E5F09800-5E60-44B2-850A-87EC5570A167}" destId="{19A0E92A-A7B8-4329-B5A9-C5877D282AC0}" srcOrd="0" destOrd="4" presId="urn:microsoft.com/office/officeart/2005/8/layout/list1"/>
    <dgm:cxn modelId="{1C8ABD3B-0AB4-4CC8-8760-8EF5E540E21C}" srcId="{6F33D10A-599F-4468-A7F4-E4A3A63951EE}" destId="{C2E4761C-C5E0-4EDF-BBC6-E3FD3C893832}" srcOrd="0" destOrd="0" parTransId="{576702B1-7B3C-4296-95CB-5D759FAFD33D}" sibTransId="{4480A836-0FD4-4F66-A9B5-B107D029331A}"/>
    <dgm:cxn modelId="{D078563E-97F9-454A-AC9C-616034140555}" srcId="{EF4EDA93-DF1C-4BA8-ACEA-C9E2A397303E}" destId="{338B035F-75A5-4D8E-8DE6-94D34678084F}" srcOrd="0" destOrd="0" parTransId="{0266A839-B1DA-4D62-92CE-E8409AEB6C32}" sibTransId="{E7541819-30C6-4AAA-B308-4C8F5C006F1D}"/>
    <dgm:cxn modelId="{11EFE23E-43EF-4F89-B4A4-5C74E65A8723}" type="presOf" srcId="{EF4EDA93-DF1C-4BA8-ACEA-C9E2A397303E}" destId="{BF6EEE61-C568-48A7-8608-ACFDE585C14D}" srcOrd="0" destOrd="0" presId="urn:microsoft.com/office/officeart/2005/8/layout/list1"/>
    <dgm:cxn modelId="{4E66163F-6828-4800-934A-DB7CAA8DEA26}" type="presOf" srcId="{338B035F-75A5-4D8E-8DE6-94D34678084F}" destId="{8A8505FB-E1EB-46E9-B71C-E0C610D682DA}" srcOrd="0" destOrd="0" presId="urn:microsoft.com/office/officeart/2005/8/layout/list1"/>
    <dgm:cxn modelId="{EFED0861-5418-4DC2-87E9-9AB28BD576EC}" type="presOf" srcId="{30BC4937-30FC-498A-BF6D-81B4140B7A7D}" destId="{19A0E92A-A7B8-4329-B5A9-C5877D282AC0}" srcOrd="0" destOrd="2" presId="urn:microsoft.com/office/officeart/2005/8/layout/list1"/>
    <dgm:cxn modelId="{3E805E67-DCBE-4136-83EA-5E6EE11B2BCE}" srcId="{6F33D10A-599F-4468-A7F4-E4A3A63951EE}" destId="{E5F09800-5E60-44B2-850A-87EC5570A167}" srcOrd="4" destOrd="0" parTransId="{56F04C7E-C5CB-4558-BBB1-2A5FC164A5D3}" sibTransId="{65845063-4D9F-4062-9A45-455AA0F735B5}"/>
    <dgm:cxn modelId="{C654304C-56E2-4173-B8E0-9B0FFB97ADFA}" type="presOf" srcId="{6F33D10A-599F-4468-A7F4-E4A3A63951EE}" destId="{6309A958-78D1-44EC-9D95-D67A7967CD77}" srcOrd="0" destOrd="0" presId="urn:microsoft.com/office/officeart/2005/8/layout/list1"/>
    <dgm:cxn modelId="{00CE3B71-3BB9-430C-BD8B-C4A2462310C3}" srcId="{A44B7291-073A-41F1-B72D-6B89F16C2412}" destId="{41D44F69-4E55-4CD0-AA43-5B787E30BBB9}" srcOrd="1" destOrd="0" parTransId="{A576F2D7-4E40-4B20-9C52-69236A0AD47F}" sibTransId="{F17B5580-9C38-478B-8E2B-29F01EB804ED}"/>
    <dgm:cxn modelId="{773C4B74-C582-4A8D-B5BF-537849EC9AB2}" srcId="{6F33D10A-599F-4468-A7F4-E4A3A63951EE}" destId="{30BC4937-30FC-498A-BF6D-81B4140B7A7D}" srcOrd="2" destOrd="0" parTransId="{FCCAC669-4295-43BC-94C2-ADEDDA4AFCCA}" sibTransId="{56D564A0-4ADE-4750-AFE7-E49B5C2730B8}"/>
    <dgm:cxn modelId="{328FC85A-82E3-4FE9-80A8-A9EB1CABA5F0}" type="presOf" srcId="{A44B7291-073A-41F1-B72D-6B89F16C2412}" destId="{B35B2E54-604D-49E6-87A0-37D0B4302296}" srcOrd="1" destOrd="0" presId="urn:microsoft.com/office/officeart/2005/8/layout/list1"/>
    <dgm:cxn modelId="{9394EE5A-9538-4039-81A5-40317A9E08AC}" srcId="{6F33D10A-599F-4468-A7F4-E4A3A63951EE}" destId="{A427CA79-684A-4140-910D-CDE91F4A44AF}" srcOrd="3" destOrd="0" parTransId="{1488AFA2-8B3E-48C0-8E05-575C672A57E0}" sibTransId="{3CD20BB0-76E4-49D8-B025-59E8299E0EA0}"/>
    <dgm:cxn modelId="{4748699E-05B8-4D82-9691-12734FDEE3D3}" type="presOf" srcId="{A427CA79-684A-4140-910D-CDE91F4A44AF}" destId="{19A0E92A-A7B8-4329-B5A9-C5877D282AC0}" srcOrd="0" destOrd="3" presId="urn:microsoft.com/office/officeart/2005/8/layout/list1"/>
    <dgm:cxn modelId="{3CD3F19E-E0CF-4047-A480-F250C7036A37}" srcId="{EF4EDA93-DF1C-4BA8-ACEA-C9E2A397303E}" destId="{A44B7291-073A-41F1-B72D-6B89F16C2412}" srcOrd="1" destOrd="0" parTransId="{8BF273CD-74AD-4142-B56D-C6D3941B42C4}" sibTransId="{4E1DE1EA-A8DB-4426-B6CC-191201E1B476}"/>
    <dgm:cxn modelId="{C94BA3A5-34EA-480C-B1D3-FC1BA2D6BCFD}" srcId="{EF4EDA93-DF1C-4BA8-ACEA-C9E2A397303E}" destId="{6F33D10A-599F-4468-A7F4-E4A3A63951EE}" srcOrd="2" destOrd="0" parTransId="{152C651B-104F-4DFF-AFC2-3EC82D203D7E}" sibTransId="{8098AC41-A200-4217-89B7-058989E6B207}"/>
    <dgm:cxn modelId="{74FEB9A8-788A-4A04-9404-53AEE492640D}" type="presOf" srcId="{7DCADD19-C33F-4585-BCF7-EAB6B08B9FF1}" destId="{EB35BA8B-E93F-48E4-A23B-831EC8E3DC34}" srcOrd="0" destOrd="0" presId="urn:microsoft.com/office/officeart/2005/8/layout/list1"/>
    <dgm:cxn modelId="{6E3A5FB8-2771-4F35-A1EA-A7424AD2BBCA}" type="presOf" srcId="{41D44F69-4E55-4CD0-AA43-5B787E30BBB9}" destId="{EB35BA8B-E93F-48E4-A23B-831EC8E3DC34}" srcOrd="0" destOrd="1" presId="urn:microsoft.com/office/officeart/2005/8/layout/list1"/>
    <dgm:cxn modelId="{0FFD21D9-6DD6-4F0F-A9EA-012D4D4F7A0C}" srcId="{A44B7291-073A-41F1-B72D-6B89F16C2412}" destId="{7DCADD19-C33F-4585-BCF7-EAB6B08B9FF1}" srcOrd="0" destOrd="0" parTransId="{B6B6D303-A6A9-4A73-A380-FD5166337300}" sibTransId="{12DFBF1A-804B-498B-9D2A-5F347F17AA37}"/>
    <dgm:cxn modelId="{E32C0CE7-56D0-46B8-BF74-5330B5BC6A2E}" type="presOf" srcId="{BFE56162-8DD8-4A2F-A9BA-152F44E1C3F1}" destId="{EB35BA8B-E93F-48E4-A23B-831EC8E3DC34}" srcOrd="0" destOrd="2" presId="urn:microsoft.com/office/officeart/2005/8/layout/list1"/>
    <dgm:cxn modelId="{4F0C5CF3-0BBF-430D-9024-04213EBC732C}" type="presOf" srcId="{338B035F-75A5-4D8E-8DE6-94D34678084F}" destId="{00F90DE7-1AFB-4790-AC79-978274A66BD9}" srcOrd="1" destOrd="0" presId="urn:microsoft.com/office/officeart/2005/8/layout/list1"/>
    <dgm:cxn modelId="{3D2D7BFD-36F2-45C0-A7E4-255E0CA2459A}" type="presOf" srcId="{C2E4761C-C5E0-4EDF-BBC6-E3FD3C893832}" destId="{19A0E92A-A7B8-4329-B5A9-C5877D282AC0}" srcOrd="0" destOrd="0" presId="urn:microsoft.com/office/officeart/2005/8/layout/list1"/>
    <dgm:cxn modelId="{F5A8CF13-769D-438F-A494-D0DEC1AC43CB}" type="presParOf" srcId="{BF6EEE61-C568-48A7-8608-ACFDE585C14D}" destId="{3EED97B2-FCE4-4407-ABDA-495631F2700E}" srcOrd="0" destOrd="0" presId="urn:microsoft.com/office/officeart/2005/8/layout/list1"/>
    <dgm:cxn modelId="{FC3AE54B-B2E2-4270-97A3-03EE60EE6C28}" type="presParOf" srcId="{3EED97B2-FCE4-4407-ABDA-495631F2700E}" destId="{8A8505FB-E1EB-46E9-B71C-E0C610D682DA}" srcOrd="0" destOrd="0" presId="urn:microsoft.com/office/officeart/2005/8/layout/list1"/>
    <dgm:cxn modelId="{B8266E79-FD9A-400D-A18B-98D8FF191A71}" type="presParOf" srcId="{3EED97B2-FCE4-4407-ABDA-495631F2700E}" destId="{00F90DE7-1AFB-4790-AC79-978274A66BD9}" srcOrd="1" destOrd="0" presId="urn:microsoft.com/office/officeart/2005/8/layout/list1"/>
    <dgm:cxn modelId="{D07731BF-144C-4359-9B30-2C49B58F0099}" type="presParOf" srcId="{BF6EEE61-C568-48A7-8608-ACFDE585C14D}" destId="{1EFB7E5E-7E86-4EC1-92A0-4049E5D5F193}" srcOrd="1" destOrd="0" presId="urn:microsoft.com/office/officeart/2005/8/layout/list1"/>
    <dgm:cxn modelId="{7ED39909-0829-4711-9BA4-45CAD56C1F76}" type="presParOf" srcId="{BF6EEE61-C568-48A7-8608-ACFDE585C14D}" destId="{6570B6C6-C1D5-4687-AF17-6FC29220946A}" srcOrd="2" destOrd="0" presId="urn:microsoft.com/office/officeart/2005/8/layout/list1"/>
    <dgm:cxn modelId="{DFC5CAD3-E5C1-4368-933D-11849F0C3680}" type="presParOf" srcId="{BF6EEE61-C568-48A7-8608-ACFDE585C14D}" destId="{BD59D73D-B2AC-4F47-A768-D45D9A7B2BAB}" srcOrd="3" destOrd="0" presId="urn:microsoft.com/office/officeart/2005/8/layout/list1"/>
    <dgm:cxn modelId="{AA82B9CC-778E-45C3-BCAE-4FED0448D799}" type="presParOf" srcId="{BF6EEE61-C568-48A7-8608-ACFDE585C14D}" destId="{0431186E-077E-4869-837E-3D9682819D9D}" srcOrd="4" destOrd="0" presId="urn:microsoft.com/office/officeart/2005/8/layout/list1"/>
    <dgm:cxn modelId="{CE4AB889-B709-42F5-A7B8-27BC3D1A1A88}" type="presParOf" srcId="{0431186E-077E-4869-837E-3D9682819D9D}" destId="{D25C8B75-EEF7-44CA-988E-AFB670C0F2A3}" srcOrd="0" destOrd="0" presId="urn:microsoft.com/office/officeart/2005/8/layout/list1"/>
    <dgm:cxn modelId="{06CFB4F4-A30B-4415-AE7E-3CD45AF80B52}" type="presParOf" srcId="{0431186E-077E-4869-837E-3D9682819D9D}" destId="{B35B2E54-604D-49E6-87A0-37D0B4302296}" srcOrd="1" destOrd="0" presId="urn:microsoft.com/office/officeart/2005/8/layout/list1"/>
    <dgm:cxn modelId="{BA1D022A-6C6D-480A-83DA-10296B5482A8}" type="presParOf" srcId="{BF6EEE61-C568-48A7-8608-ACFDE585C14D}" destId="{56C9DBBD-3560-4551-B894-A6936F8DFAD2}" srcOrd="5" destOrd="0" presId="urn:microsoft.com/office/officeart/2005/8/layout/list1"/>
    <dgm:cxn modelId="{A8374768-9A1C-4630-8E35-DDE430A47E89}" type="presParOf" srcId="{BF6EEE61-C568-48A7-8608-ACFDE585C14D}" destId="{EB35BA8B-E93F-48E4-A23B-831EC8E3DC34}" srcOrd="6" destOrd="0" presId="urn:microsoft.com/office/officeart/2005/8/layout/list1"/>
    <dgm:cxn modelId="{AA1D79E4-864B-4424-AB83-0B3BEECBC909}" type="presParOf" srcId="{BF6EEE61-C568-48A7-8608-ACFDE585C14D}" destId="{5D2ABFE2-A950-4D91-8C75-3682DB0334E0}" srcOrd="7" destOrd="0" presId="urn:microsoft.com/office/officeart/2005/8/layout/list1"/>
    <dgm:cxn modelId="{8932DFFF-7B5E-4C92-B69F-727ECAD6D5C2}" type="presParOf" srcId="{BF6EEE61-C568-48A7-8608-ACFDE585C14D}" destId="{BE41C965-6820-4450-88BA-6E7A5A5F640A}" srcOrd="8" destOrd="0" presId="urn:microsoft.com/office/officeart/2005/8/layout/list1"/>
    <dgm:cxn modelId="{FA194732-7C99-4607-9B02-4BF9A39537ED}" type="presParOf" srcId="{BE41C965-6820-4450-88BA-6E7A5A5F640A}" destId="{6309A958-78D1-44EC-9D95-D67A7967CD77}" srcOrd="0" destOrd="0" presId="urn:microsoft.com/office/officeart/2005/8/layout/list1"/>
    <dgm:cxn modelId="{35678B0F-2E32-4065-A520-3BB6D6845C37}" type="presParOf" srcId="{BE41C965-6820-4450-88BA-6E7A5A5F640A}" destId="{251DB671-52F4-4D56-BE31-FDB2DF57E558}" srcOrd="1" destOrd="0" presId="urn:microsoft.com/office/officeart/2005/8/layout/list1"/>
    <dgm:cxn modelId="{E18A16F8-2B8E-48FA-B15B-58730B5A9804}" type="presParOf" srcId="{BF6EEE61-C568-48A7-8608-ACFDE585C14D}" destId="{4591DF92-3CDE-45EA-AEBF-04B03F25E7E7}" srcOrd="9" destOrd="0" presId="urn:microsoft.com/office/officeart/2005/8/layout/list1"/>
    <dgm:cxn modelId="{DA6552E5-7B26-4679-BA96-2AF3A495C8FD}" type="presParOf" srcId="{BF6EEE61-C568-48A7-8608-ACFDE585C14D}" destId="{19A0E92A-A7B8-4329-B5A9-C5877D282AC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70B6C6-C1D5-4687-AF17-6FC29220946A}">
      <dsp:nvSpPr>
        <dsp:cNvPr id="0" name=""/>
        <dsp:cNvSpPr/>
      </dsp:nvSpPr>
      <dsp:spPr>
        <a:xfrm>
          <a:off x="0" y="517611"/>
          <a:ext cx="7469202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F90DE7-1AFB-4790-AC79-978274A66BD9}">
      <dsp:nvSpPr>
        <dsp:cNvPr id="0" name=""/>
        <dsp:cNvSpPr/>
      </dsp:nvSpPr>
      <dsp:spPr>
        <a:xfrm>
          <a:off x="373460" y="192891"/>
          <a:ext cx="5228441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7623" tIns="0" rIns="19762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Key Interactive Elements:</a:t>
          </a:r>
          <a:endParaRPr lang="en-US" sz="2200" kern="1200"/>
        </a:p>
      </dsp:txBody>
      <dsp:txXfrm>
        <a:off x="405163" y="224594"/>
        <a:ext cx="5165035" cy="586034"/>
      </dsp:txXfrm>
    </dsp:sp>
    <dsp:sp modelId="{EB35BA8B-E93F-48E4-A23B-831EC8E3DC34}">
      <dsp:nvSpPr>
        <dsp:cNvPr id="0" name=""/>
        <dsp:cNvSpPr/>
      </dsp:nvSpPr>
      <dsp:spPr>
        <a:xfrm>
          <a:off x="0" y="1515531"/>
          <a:ext cx="7469202" cy="166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9693" tIns="458216" rIns="579693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Minimum Salary Slider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“Skill contains…” Text Search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SQL File Selector</a:t>
          </a:r>
        </a:p>
      </dsp:txBody>
      <dsp:txXfrm>
        <a:off x="0" y="1515531"/>
        <a:ext cx="7469202" cy="1663200"/>
      </dsp:txXfrm>
    </dsp:sp>
    <dsp:sp modelId="{B35B2E54-604D-49E6-87A0-37D0B4302296}">
      <dsp:nvSpPr>
        <dsp:cNvPr id="0" name=""/>
        <dsp:cNvSpPr/>
      </dsp:nvSpPr>
      <dsp:spPr>
        <a:xfrm>
          <a:off x="373460" y="1190811"/>
          <a:ext cx="5228441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7623" tIns="0" rIns="19762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Sidebar Filters</a:t>
          </a:r>
          <a:endParaRPr lang="en-US" sz="2200" kern="1200"/>
        </a:p>
      </dsp:txBody>
      <dsp:txXfrm>
        <a:off x="405163" y="1222514"/>
        <a:ext cx="5165035" cy="586034"/>
      </dsp:txXfrm>
    </dsp:sp>
    <dsp:sp modelId="{19A0E92A-A7B8-4329-B5A9-C5877D282AC0}">
      <dsp:nvSpPr>
        <dsp:cNvPr id="0" name=""/>
        <dsp:cNvSpPr/>
      </dsp:nvSpPr>
      <dsp:spPr>
        <a:xfrm>
          <a:off x="0" y="3622251"/>
          <a:ext cx="7469202" cy="27026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9693" tIns="458216" rIns="579693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/>
            <a:t>Salary Distribution</a:t>
          </a:r>
          <a:r>
            <a:rPr lang="en-US" sz="2200" kern="1200"/>
            <a:t> (Histogram)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/>
            <a:t>Top Companies by Postings</a:t>
          </a:r>
          <a:r>
            <a:rPr lang="en-US" sz="2200" kern="1200"/>
            <a:t> (Bar Chart)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/>
            <a:t>Skills: Demand vs. Salary</a:t>
          </a:r>
          <a:r>
            <a:rPr lang="en-US" sz="2200" kern="1200"/>
            <a:t> (Scatter Plot)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/>
            <a:t>SQL Parser &amp; Results</a:t>
          </a:r>
          <a:r>
            <a:rPr lang="en-US" sz="2200" kern="1200"/>
            <a:t> (Formatted SQL + Preview of Query Output)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/>
            <a:t>Optimal Skills Table</a:t>
          </a:r>
          <a:r>
            <a:rPr lang="en-US" sz="2200" kern="1200"/>
            <a:t> (Normalized 1–10 “Usefulness”)</a:t>
          </a:r>
        </a:p>
      </dsp:txBody>
      <dsp:txXfrm>
        <a:off x="0" y="3622251"/>
        <a:ext cx="7469202" cy="2702699"/>
      </dsp:txXfrm>
    </dsp:sp>
    <dsp:sp modelId="{251DB671-52F4-4D56-BE31-FDB2DF57E558}">
      <dsp:nvSpPr>
        <dsp:cNvPr id="0" name=""/>
        <dsp:cNvSpPr/>
      </dsp:nvSpPr>
      <dsp:spPr>
        <a:xfrm>
          <a:off x="373460" y="3297531"/>
          <a:ext cx="5228441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7623" tIns="0" rIns="19762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Main Panels</a:t>
          </a:r>
          <a:endParaRPr lang="en-US" sz="2200" kern="1200"/>
        </a:p>
      </dsp:txBody>
      <dsp:txXfrm>
        <a:off x="405163" y="3329234"/>
        <a:ext cx="5165035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ostgresql.org/" TargetMode="External"/><Relationship Id="rId3" Type="http://schemas.openxmlformats.org/officeDocument/2006/relationships/hyperlink" Target="https://streamlit.io/" TargetMode="External"/><Relationship Id="rId7" Type="http://schemas.openxmlformats.org/officeDocument/2006/relationships/hyperlink" Target="https://github.com/andialbrecht/sqlparse" TargetMode="External"/><Relationship Id="rId12" Type="http://schemas.openxmlformats.org/officeDocument/2006/relationships/hyperlink" Target="https://www.freecodecamp.org/" TargetMode="External"/><Relationship Id="rId2" Type="http://schemas.openxmlformats.org/officeDocument/2006/relationships/hyperlink" Target="https://lukeb.co/sql_jobs_db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tplotlib.org/" TargetMode="External"/><Relationship Id="rId11" Type="http://schemas.openxmlformats.org/officeDocument/2006/relationships/hyperlink" Target="https://www.datacamp.com/" TargetMode="External"/><Relationship Id="rId5" Type="http://schemas.openxmlformats.org/officeDocument/2006/relationships/hyperlink" Target="https://www.psycopg.org/" TargetMode="External"/><Relationship Id="rId10" Type="http://schemas.openxmlformats.org/officeDocument/2006/relationships/hyperlink" Target="https://realpython.com/" TargetMode="External"/><Relationship Id="rId4" Type="http://schemas.openxmlformats.org/officeDocument/2006/relationships/hyperlink" Target="https://www.sqlalchemy.org/" TargetMode="External"/><Relationship Id="rId9" Type="http://schemas.openxmlformats.org/officeDocument/2006/relationships/hyperlink" Target="https://github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lukeb.co/sql_jobs_db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70372AA-12E1-4094-B31A-1B0F57FC3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231C2DBD-712E-F337-8B96-E25CE9F537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b="284"/>
          <a:stretch>
            <a:fillRect/>
          </a:stretch>
        </p:blipFill>
        <p:spPr>
          <a:xfrm>
            <a:off x="-3656" y="10"/>
            <a:ext cx="14630398" cy="82295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56" y="-2815"/>
            <a:ext cx="14630399" cy="2586580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4241586"/>
            <a:ext cx="14630398" cy="3988014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079" y="2768355"/>
            <a:ext cx="12806779" cy="4404306"/>
          </a:xfrm>
        </p:spPr>
        <p:txBody>
          <a:bodyPr anchor="b">
            <a:normAutofit/>
          </a:bodyPr>
          <a:lstStyle/>
          <a:p>
            <a:pPr algn="l"/>
            <a:r>
              <a:rPr lang="en-US" sz="6200" dirty="0">
                <a:solidFill>
                  <a:srgbClr val="FFFFFF"/>
                </a:solidFill>
              </a:rPr>
              <a:t>Job Market Dashboard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2419" y="386079"/>
            <a:ext cx="12810163" cy="2197686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Final Presentation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Bhavya Sharma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5/14/25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97" y="658368"/>
            <a:ext cx="4321032" cy="6517843"/>
          </a:xfrm>
        </p:spPr>
        <p:txBody>
          <a:bodyPr>
            <a:normAutofit/>
          </a:bodyPr>
          <a:lstStyle/>
          <a:p>
            <a:r>
              <a:rPr lang="en-US" sz="6500" dirty="0" err="1"/>
              <a:t>Streamlit</a:t>
            </a:r>
            <a:r>
              <a:rPr lang="en-US" sz="6500" dirty="0"/>
              <a:t> Dashboard Demo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52780" y="3910458"/>
            <a:ext cx="5376672" cy="21946"/>
          </a:xfrm>
          <a:custGeom>
            <a:avLst/>
            <a:gdLst>
              <a:gd name="connsiteX0" fmla="*/ 0 w 5376672"/>
              <a:gd name="connsiteY0" fmla="*/ 0 h 21946"/>
              <a:gd name="connsiteX1" fmla="*/ 564551 w 5376672"/>
              <a:gd name="connsiteY1" fmla="*/ 0 h 21946"/>
              <a:gd name="connsiteX2" fmla="*/ 1290401 w 5376672"/>
              <a:gd name="connsiteY2" fmla="*/ 0 h 21946"/>
              <a:gd name="connsiteX3" fmla="*/ 1908719 w 5376672"/>
              <a:gd name="connsiteY3" fmla="*/ 0 h 21946"/>
              <a:gd name="connsiteX4" fmla="*/ 2473269 w 5376672"/>
              <a:gd name="connsiteY4" fmla="*/ 0 h 21946"/>
              <a:gd name="connsiteX5" fmla="*/ 3199120 w 5376672"/>
              <a:gd name="connsiteY5" fmla="*/ 0 h 21946"/>
              <a:gd name="connsiteX6" fmla="*/ 3871204 w 5376672"/>
              <a:gd name="connsiteY6" fmla="*/ 0 h 21946"/>
              <a:gd name="connsiteX7" fmla="*/ 4543288 w 5376672"/>
              <a:gd name="connsiteY7" fmla="*/ 0 h 21946"/>
              <a:gd name="connsiteX8" fmla="*/ 5376672 w 5376672"/>
              <a:gd name="connsiteY8" fmla="*/ 0 h 21946"/>
              <a:gd name="connsiteX9" fmla="*/ 5376672 w 5376672"/>
              <a:gd name="connsiteY9" fmla="*/ 21946 h 21946"/>
              <a:gd name="connsiteX10" fmla="*/ 4812121 w 5376672"/>
              <a:gd name="connsiteY10" fmla="*/ 21946 h 21946"/>
              <a:gd name="connsiteX11" fmla="*/ 4301338 w 5376672"/>
              <a:gd name="connsiteY11" fmla="*/ 21946 h 21946"/>
              <a:gd name="connsiteX12" fmla="*/ 3575487 w 5376672"/>
              <a:gd name="connsiteY12" fmla="*/ 21946 h 21946"/>
              <a:gd name="connsiteX13" fmla="*/ 3010936 w 5376672"/>
              <a:gd name="connsiteY13" fmla="*/ 21946 h 21946"/>
              <a:gd name="connsiteX14" fmla="*/ 2285086 w 5376672"/>
              <a:gd name="connsiteY14" fmla="*/ 21946 h 21946"/>
              <a:gd name="connsiteX15" fmla="*/ 1505468 w 5376672"/>
              <a:gd name="connsiteY15" fmla="*/ 21946 h 21946"/>
              <a:gd name="connsiteX16" fmla="*/ 887151 w 5376672"/>
              <a:gd name="connsiteY16" fmla="*/ 21946 h 21946"/>
              <a:gd name="connsiteX17" fmla="*/ 0 w 5376672"/>
              <a:gd name="connsiteY17" fmla="*/ 21946 h 21946"/>
              <a:gd name="connsiteX18" fmla="*/ 0 w 5376672"/>
              <a:gd name="connsiteY18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76672" h="21946" fill="none" extrusionOk="0">
                <a:moveTo>
                  <a:pt x="0" y="0"/>
                </a:moveTo>
                <a:cubicBezTo>
                  <a:pt x="170305" y="15721"/>
                  <a:pt x="294063" y="-17098"/>
                  <a:pt x="564551" y="0"/>
                </a:cubicBezTo>
                <a:cubicBezTo>
                  <a:pt x="835039" y="17098"/>
                  <a:pt x="997912" y="-26321"/>
                  <a:pt x="1290401" y="0"/>
                </a:cubicBezTo>
                <a:cubicBezTo>
                  <a:pt x="1582890" y="26321"/>
                  <a:pt x="1778869" y="16546"/>
                  <a:pt x="1908719" y="0"/>
                </a:cubicBezTo>
                <a:cubicBezTo>
                  <a:pt x="2038569" y="-16546"/>
                  <a:pt x="2241825" y="15713"/>
                  <a:pt x="2473269" y="0"/>
                </a:cubicBezTo>
                <a:cubicBezTo>
                  <a:pt x="2704713" y="-15713"/>
                  <a:pt x="2860864" y="-34255"/>
                  <a:pt x="3199120" y="0"/>
                </a:cubicBezTo>
                <a:cubicBezTo>
                  <a:pt x="3537376" y="34255"/>
                  <a:pt x="3592823" y="7145"/>
                  <a:pt x="3871204" y="0"/>
                </a:cubicBezTo>
                <a:cubicBezTo>
                  <a:pt x="4149585" y="-7145"/>
                  <a:pt x="4254771" y="19685"/>
                  <a:pt x="4543288" y="0"/>
                </a:cubicBezTo>
                <a:cubicBezTo>
                  <a:pt x="4831805" y="-19685"/>
                  <a:pt x="5185276" y="-32410"/>
                  <a:pt x="5376672" y="0"/>
                </a:cubicBezTo>
                <a:cubicBezTo>
                  <a:pt x="5376963" y="10793"/>
                  <a:pt x="5377733" y="17359"/>
                  <a:pt x="5376672" y="21946"/>
                </a:cubicBezTo>
                <a:cubicBezTo>
                  <a:pt x="5193652" y="30813"/>
                  <a:pt x="4959297" y="-1803"/>
                  <a:pt x="4812121" y="21946"/>
                </a:cubicBezTo>
                <a:cubicBezTo>
                  <a:pt x="4664945" y="45695"/>
                  <a:pt x="4416092" y="15443"/>
                  <a:pt x="4301338" y="21946"/>
                </a:cubicBezTo>
                <a:cubicBezTo>
                  <a:pt x="4186584" y="28449"/>
                  <a:pt x="3868070" y="3443"/>
                  <a:pt x="3575487" y="21946"/>
                </a:cubicBezTo>
                <a:cubicBezTo>
                  <a:pt x="3282904" y="40449"/>
                  <a:pt x="3258735" y="9700"/>
                  <a:pt x="3010936" y="21946"/>
                </a:cubicBezTo>
                <a:cubicBezTo>
                  <a:pt x="2763137" y="34192"/>
                  <a:pt x="2591359" y="55590"/>
                  <a:pt x="2285086" y="21946"/>
                </a:cubicBezTo>
                <a:cubicBezTo>
                  <a:pt x="1978813" y="-11698"/>
                  <a:pt x="1850363" y="25189"/>
                  <a:pt x="1505468" y="21946"/>
                </a:cubicBezTo>
                <a:cubicBezTo>
                  <a:pt x="1160573" y="18703"/>
                  <a:pt x="1056506" y="-8472"/>
                  <a:pt x="887151" y="21946"/>
                </a:cubicBezTo>
                <a:cubicBezTo>
                  <a:pt x="717796" y="52364"/>
                  <a:pt x="227403" y="-18989"/>
                  <a:pt x="0" y="21946"/>
                </a:cubicBezTo>
                <a:cubicBezTo>
                  <a:pt x="-1022" y="13889"/>
                  <a:pt x="-860" y="9419"/>
                  <a:pt x="0" y="0"/>
                </a:cubicBezTo>
                <a:close/>
              </a:path>
              <a:path w="5376672" h="21946" stroke="0" extrusionOk="0">
                <a:moveTo>
                  <a:pt x="0" y="0"/>
                </a:moveTo>
                <a:cubicBezTo>
                  <a:pt x="225540" y="9502"/>
                  <a:pt x="387194" y="-20462"/>
                  <a:pt x="618317" y="0"/>
                </a:cubicBezTo>
                <a:cubicBezTo>
                  <a:pt x="849440" y="20462"/>
                  <a:pt x="939506" y="-14980"/>
                  <a:pt x="1129101" y="0"/>
                </a:cubicBezTo>
                <a:cubicBezTo>
                  <a:pt x="1318696" y="14980"/>
                  <a:pt x="1681708" y="-3103"/>
                  <a:pt x="1908719" y="0"/>
                </a:cubicBezTo>
                <a:cubicBezTo>
                  <a:pt x="2135730" y="3103"/>
                  <a:pt x="2346561" y="23845"/>
                  <a:pt x="2527036" y="0"/>
                </a:cubicBezTo>
                <a:cubicBezTo>
                  <a:pt x="2707511" y="-23845"/>
                  <a:pt x="2872188" y="17583"/>
                  <a:pt x="3145353" y="0"/>
                </a:cubicBezTo>
                <a:cubicBezTo>
                  <a:pt x="3418518" y="-17583"/>
                  <a:pt x="3713258" y="-27342"/>
                  <a:pt x="3924971" y="0"/>
                </a:cubicBezTo>
                <a:cubicBezTo>
                  <a:pt x="4136684" y="27342"/>
                  <a:pt x="4288429" y="-12251"/>
                  <a:pt x="4489521" y="0"/>
                </a:cubicBezTo>
                <a:cubicBezTo>
                  <a:pt x="4690613" y="12251"/>
                  <a:pt x="5116717" y="-26469"/>
                  <a:pt x="5376672" y="0"/>
                </a:cubicBezTo>
                <a:cubicBezTo>
                  <a:pt x="5376914" y="5666"/>
                  <a:pt x="5377200" y="12789"/>
                  <a:pt x="5376672" y="21946"/>
                </a:cubicBezTo>
                <a:cubicBezTo>
                  <a:pt x="5145130" y="-5765"/>
                  <a:pt x="4963583" y="26402"/>
                  <a:pt x="4812121" y="21946"/>
                </a:cubicBezTo>
                <a:cubicBezTo>
                  <a:pt x="4660659" y="17490"/>
                  <a:pt x="4340354" y="-6729"/>
                  <a:pt x="4140037" y="21946"/>
                </a:cubicBezTo>
                <a:cubicBezTo>
                  <a:pt x="3939720" y="50621"/>
                  <a:pt x="3820721" y="34636"/>
                  <a:pt x="3521720" y="21946"/>
                </a:cubicBezTo>
                <a:cubicBezTo>
                  <a:pt x="3222719" y="9256"/>
                  <a:pt x="3102025" y="-1390"/>
                  <a:pt x="2742103" y="21946"/>
                </a:cubicBezTo>
                <a:cubicBezTo>
                  <a:pt x="2382181" y="45282"/>
                  <a:pt x="2198742" y="751"/>
                  <a:pt x="1962485" y="21946"/>
                </a:cubicBezTo>
                <a:cubicBezTo>
                  <a:pt x="1726228" y="43141"/>
                  <a:pt x="1648947" y="40913"/>
                  <a:pt x="1397935" y="21946"/>
                </a:cubicBezTo>
                <a:cubicBezTo>
                  <a:pt x="1146923" y="2980"/>
                  <a:pt x="943158" y="-3639"/>
                  <a:pt x="725851" y="21946"/>
                </a:cubicBezTo>
                <a:cubicBezTo>
                  <a:pt x="508544" y="47531"/>
                  <a:pt x="222016" y="44348"/>
                  <a:pt x="0" y="21946"/>
                </a:cubicBezTo>
                <a:cubicBezTo>
                  <a:pt x="-270" y="16026"/>
                  <a:pt x="-456" y="812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52C7BCDE-1589-A025-5D39-5E0A2F7C637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151701" y="662509"/>
          <a:ext cx="7469202" cy="65178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24D1222B-4BC5-5012-98D8-DB7BD0B635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0912" y="6675444"/>
            <a:ext cx="1503792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Let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be the list of raw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optimal_score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values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Let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minimum of S, and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maxS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maximum of 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maxS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usefulness = 10 Else: usefulness = 1 + 9 *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optimal_score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/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maxS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C32DF3D-3F59-481D-A237-77C31AD492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97" y="772160"/>
            <a:ext cx="4608576" cy="6685279"/>
          </a:xfrm>
        </p:spPr>
        <p:txBody>
          <a:bodyPr anchor="ctr">
            <a:normAutofit/>
          </a:bodyPr>
          <a:lstStyle/>
          <a:p>
            <a:r>
              <a:rPr lang="en-US" sz="6500" dirty="0"/>
              <a:t>CS Concepts &amp; OOP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2F02326-30C4-4095-988F-932A425AE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47623" y="0"/>
            <a:ext cx="8582778" cy="8229600"/>
          </a:xfrm>
          <a:custGeom>
            <a:avLst/>
            <a:gdLst>
              <a:gd name="connsiteX0" fmla="*/ 17101 w 7152315"/>
              <a:gd name="connsiteY0" fmla="*/ 0 h 6858000"/>
              <a:gd name="connsiteX1" fmla="*/ 7152315 w 7152315"/>
              <a:gd name="connsiteY1" fmla="*/ 0 h 6858000"/>
              <a:gd name="connsiteX2" fmla="*/ 7152315 w 7152315"/>
              <a:gd name="connsiteY2" fmla="*/ 6858000 h 6858000"/>
              <a:gd name="connsiteX3" fmla="*/ 15999 w 7152315"/>
              <a:gd name="connsiteY3" fmla="*/ 6858000 h 6858000"/>
              <a:gd name="connsiteX4" fmla="*/ 9729 w 7152315"/>
              <a:gd name="connsiteY4" fmla="*/ 6734157 h 6858000"/>
              <a:gd name="connsiteX5" fmla="*/ 15819 w 7152315"/>
              <a:gd name="connsiteY5" fmla="*/ 6122264 h 6858000"/>
              <a:gd name="connsiteX6" fmla="*/ 11379 w 7152315"/>
              <a:gd name="connsiteY6" fmla="*/ 5614784 h 6858000"/>
              <a:gd name="connsiteX7" fmla="*/ 20006 w 7152315"/>
              <a:gd name="connsiteY7" fmla="*/ 5204359 h 6858000"/>
              <a:gd name="connsiteX8" fmla="*/ 16962 w 7152315"/>
              <a:gd name="connsiteY8" fmla="*/ 4811696 h 6858000"/>
              <a:gd name="connsiteX9" fmla="*/ 13409 w 7152315"/>
              <a:gd name="connsiteY9" fmla="*/ 4358135 h 6858000"/>
              <a:gd name="connsiteX10" fmla="*/ 12774 w 7152315"/>
              <a:gd name="connsiteY10" fmla="*/ 4038423 h 6858000"/>
              <a:gd name="connsiteX11" fmla="*/ 10110 w 7152315"/>
              <a:gd name="connsiteY11" fmla="*/ 3630663 h 6858000"/>
              <a:gd name="connsiteX12" fmla="*/ 16581 w 7152315"/>
              <a:gd name="connsiteY12" fmla="*/ 3275427 h 6858000"/>
              <a:gd name="connsiteX13" fmla="*/ 27872 w 7152315"/>
              <a:gd name="connsiteY13" fmla="*/ 2871219 h 6858000"/>
              <a:gd name="connsiteX14" fmla="*/ 17596 w 7152315"/>
              <a:gd name="connsiteY14" fmla="*/ 2235600 h 6858000"/>
              <a:gd name="connsiteX15" fmla="*/ 14170 w 7152315"/>
              <a:gd name="connsiteY15" fmla="*/ 1894827 h 6858000"/>
              <a:gd name="connsiteX16" fmla="*/ 11632 w 7152315"/>
              <a:gd name="connsiteY16" fmla="*/ 1603026 h 6858000"/>
              <a:gd name="connsiteX17" fmla="*/ 14551 w 7152315"/>
              <a:gd name="connsiteY17" fmla="*/ 1307799 h 6858000"/>
              <a:gd name="connsiteX18" fmla="*/ 14551 w 7152315"/>
              <a:gd name="connsiteY18" fmla="*/ 887733 h 6858000"/>
              <a:gd name="connsiteX19" fmla="*/ 849 w 7152315"/>
              <a:gd name="connsiteY19" fmla="*/ 349169 h 6858000"/>
              <a:gd name="connsiteX20" fmla="*/ 1404 w 7152315"/>
              <a:gd name="connsiteY20" fmla="*/ 16059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152315" h="6858000">
                <a:moveTo>
                  <a:pt x="17101" y="0"/>
                </a:moveTo>
                <a:lnTo>
                  <a:pt x="7152315" y="0"/>
                </a:lnTo>
                <a:lnTo>
                  <a:pt x="7152315" y="6858000"/>
                </a:lnTo>
                <a:lnTo>
                  <a:pt x="15999" y="6858000"/>
                </a:lnTo>
                <a:lnTo>
                  <a:pt x="9729" y="6734157"/>
                </a:lnTo>
                <a:cubicBezTo>
                  <a:pt x="5924" y="6530150"/>
                  <a:pt x="12521" y="6326271"/>
                  <a:pt x="15819" y="6122264"/>
                </a:cubicBezTo>
                <a:cubicBezTo>
                  <a:pt x="18484" y="5952766"/>
                  <a:pt x="-1689" y="5783013"/>
                  <a:pt x="11379" y="5614784"/>
                </a:cubicBezTo>
                <a:cubicBezTo>
                  <a:pt x="22112" y="5478259"/>
                  <a:pt x="24992" y="5341214"/>
                  <a:pt x="20006" y="5204359"/>
                </a:cubicBezTo>
                <a:cubicBezTo>
                  <a:pt x="14932" y="5073429"/>
                  <a:pt x="13917" y="4942537"/>
                  <a:pt x="16962" y="4811696"/>
                </a:cubicBezTo>
                <a:cubicBezTo>
                  <a:pt x="20640" y="4660467"/>
                  <a:pt x="16962" y="4509238"/>
                  <a:pt x="13409" y="4358135"/>
                </a:cubicBezTo>
                <a:cubicBezTo>
                  <a:pt x="10872" y="4251565"/>
                  <a:pt x="10998" y="4144994"/>
                  <a:pt x="12774" y="4038423"/>
                </a:cubicBezTo>
                <a:cubicBezTo>
                  <a:pt x="15185" y="3902545"/>
                  <a:pt x="19879" y="3766540"/>
                  <a:pt x="10110" y="3630663"/>
                </a:cubicBezTo>
                <a:cubicBezTo>
                  <a:pt x="1178" y="3512306"/>
                  <a:pt x="3347" y="3393378"/>
                  <a:pt x="16581" y="3275427"/>
                </a:cubicBezTo>
                <a:cubicBezTo>
                  <a:pt x="33403" y="3141377"/>
                  <a:pt x="37183" y="3006006"/>
                  <a:pt x="27872" y="2871219"/>
                </a:cubicBezTo>
                <a:cubicBezTo>
                  <a:pt x="11315" y="2659765"/>
                  <a:pt x="7890" y="2447486"/>
                  <a:pt x="17596" y="2235600"/>
                </a:cubicBezTo>
                <a:cubicBezTo>
                  <a:pt x="22797" y="2122038"/>
                  <a:pt x="21655" y="2008261"/>
                  <a:pt x="14170" y="1894827"/>
                </a:cubicBezTo>
                <a:cubicBezTo>
                  <a:pt x="8144" y="1797670"/>
                  <a:pt x="7294" y="1700272"/>
                  <a:pt x="11632" y="1603026"/>
                </a:cubicBezTo>
                <a:cubicBezTo>
                  <a:pt x="15566" y="1504575"/>
                  <a:pt x="17215" y="1406124"/>
                  <a:pt x="14551" y="1307799"/>
                </a:cubicBezTo>
                <a:cubicBezTo>
                  <a:pt x="10872" y="1168242"/>
                  <a:pt x="10110" y="1027798"/>
                  <a:pt x="14551" y="887733"/>
                </a:cubicBezTo>
                <a:cubicBezTo>
                  <a:pt x="20894" y="708085"/>
                  <a:pt x="3132" y="528817"/>
                  <a:pt x="849" y="349169"/>
                </a:cubicBezTo>
                <a:cubicBezTo>
                  <a:pt x="24" y="286241"/>
                  <a:pt x="-769" y="223346"/>
                  <a:pt x="1404" y="1605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A2E3DC3-A8C0-909D-3C03-D4BDDC6D92A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682435" y="772160"/>
            <a:ext cx="6945782" cy="668527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Core CS Ideas We Used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Structures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Pandas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DataFrames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to store and manipulate our tables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Python lists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for things like file names and filter inputs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Algorithms &amp; Loops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Group-by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aggregate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(counting and averaging) to summarize data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Score normalization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(stretching raw values into a 1–10 scale)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Iterating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over files and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DataFrame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rows to build charts and tables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Parsing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sqlparse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library to automatically reformat any SQL query for display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Database Design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classic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star schema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one big fact table 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job_postings_fact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and three dimension tables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simple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ETL pipeline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Extract from CSV, Transform in SQL, Load into Postgres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We Structured the Code (OOP)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DatabaseClient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Holds connection details and raw database logic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  <a:p>
            <a:pPr marL="914400" marR="0" lvl="2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load_table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() to pull an entire table into Pandas</a:t>
            </a:r>
          </a:p>
          <a:p>
            <a:pPr marL="914400" marR="0" lvl="2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execute_sql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() to run any SQL and get back a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DataFrame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marR="0" lvl="2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parse_sql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() to pretty-print SQL text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JobDashboard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Manages filters, loads data, and draws every chart and table</a:t>
            </a:r>
          </a:p>
          <a:p>
            <a:pPr marL="457200" marR="0" lvl="1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Keeps UI code separate from database code for clarity and easy testing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design makes each part of our app—data access, SQL formatting, and UI rendering—self-contained and simple to maintain.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97" y="658368"/>
            <a:ext cx="4321032" cy="6517843"/>
          </a:xfrm>
        </p:spPr>
        <p:txBody>
          <a:bodyPr>
            <a:normAutofit/>
          </a:bodyPr>
          <a:lstStyle/>
          <a:p>
            <a:r>
              <a:rPr lang="en-US" sz="6500" dirty="0"/>
              <a:t>References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52780" y="3910458"/>
            <a:ext cx="5376672" cy="21946"/>
          </a:xfrm>
          <a:custGeom>
            <a:avLst/>
            <a:gdLst>
              <a:gd name="connsiteX0" fmla="*/ 0 w 5376672"/>
              <a:gd name="connsiteY0" fmla="*/ 0 h 21946"/>
              <a:gd name="connsiteX1" fmla="*/ 564551 w 5376672"/>
              <a:gd name="connsiteY1" fmla="*/ 0 h 21946"/>
              <a:gd name="connsiteX2" fmla="*/ 1290401 w 5376672"/>
              <a:gd name="connsiteY2" fmla="*/ 0 h 21946"/>
              <a:gd name="connsiteX3" fmla="*/ 1908719 w 5376672"/>
              <a:gd name="connsiteY3" fmla="*/ 0 h 21946"/>
              <a:gd name="connsiteX4" fmla="*/ 2473269 w 5376672"/>
              <a:gd name="connsiteY4" fmla="*/ 0 h 21946"/>
              <a:gd name="connsiteX5" fmla="*/ 3199120 w 5376672"/>
              <a:gd name="connsiteY5" fmla="*/ 0 h 21946"/>
              <a:gd name="connsiteX6" fmla="*/ 3871204 w 5376672"/>
              <a:gd name="connsiteY6" fmla="*/ 0 h 21946"/>
              <a:gd name="connsiteX7" fmla="*/ 4543288 w 5376672"/>
              <a:gd name="connsiteY7" fmla="*/ 0 h 21946"/>
              <a:gd name="connsiteX8" fmla="*/ 5376672 w 5376672"/>
              <a:gd name="connsiteY8" fmla="*/ 0 h 21946"/>
              <a:gd name="connsiteX9" fmla="*/ 5376672 w 5376672"/>
              <a:gd name="connsiteY9" fmla="*/ 21946 h 21946"/>
              <a:gd name="connsiteX10" fmla="*/ 4812121 w 5376672"/>
              <a:gd name="connsiteY10" fmla="*/ 21946 h 21946"/>
              <a:gd name="connsiteX11" fmla="*/ 4301338 w 5376672"/>
              <a:gd name="connsiteY11" fmla="*/ 21946 h 21946"/>
              <a:gd name="connsiteX12" fmla="*/ 3575487 w 5376672"/>
              <a:gd name="connsiteY12" fmla="*/ 21946 h 21946"/>
              <a:gd name="connsiteX13" fmla="*/ 3010936 w 5376672"/>
              <a:gd name="connsiteY13" fmla="*/ 21946 h 21946"/>
              <a:gd name="connsiteX14" fmla="*/ 2285086 w 5376672"/>
              <a:gd name="connsiteY14" fmla="*/ 21946 h 21946"/>
              <a:gd name="connsiteX15" fmla="*/ 1505468 w 5376672"/>
              <a:gd name="connsiteY15" fmla="*/ 21946 h 21946"/>
              <a:gd name="connsiteX16" fmla="*/ 887151 w 5376672"/>
              <a:gd name="connsiteY16" fmla="*/ 21946 h 21946"/>
              <a:gd name="connsiteX17" fmla="*/ 0 w 5376672"/>
              <a:gd name="connsiteY17" fmla="*/ 21946 h 21946"/>
              <a:gd name="connsiteX18" fmla="*/ 0 w 5376672"/>
              <a:gd name="connsiteY18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76672" h="21946" fill="none" extrusionOk="0">
                <a:moveTo>
                  <a:pt x="0" y="0"/>
                </a:moveTo>
                <a:cubicBezTo>
                  <a:pt x="170305" y="15721"/>
                  <a:pt x="294063" y="-17098"/>
                  <a:pt x="564551" y="0"/>
                </a:cubicBezTo>
                <a:cubicBezTo>
                  <a:pt x="835039" y="17098"/>
                  <a:pt x="997912" y="-26321"/>
                  <a:pt x="1290401" y="0"/>
                </a:cubicBezTo>
                <a:cubicBezTo>
                  <a:pt x="1582890" y="26321"/>
                  <a:pt x="1778869" y="16546"/>
                  <a:pt x="1908719" y="0"/>
                </a:cubicBezTo>
                <a:cubicBezTo>
                  <a:pt x="2038569" y="-16546"/>
                  <a:pt x="2241825" y="15713"/>
                  <a:pt x="2473269" y="0"/>
                </a:cubicBezTo>
                <a:cubicBezTo>
                  <a:pt x="2704713" y="-15713"/>
                  <a:pt x="2860864" y="-34255"/>
                  <a:pt x="3199120" y="0"/>
                </a:cubicBezTo>
                <a:cubicBezTo>
                  <a:pt x="3537376" y="34255"/>
                  <a:pt x="3592823" y="7145"/>
                  <a:pt x="3871204" y="0"/>
                </a:cubicBezTo>
                <a:cubicBezTo>
                  <a:pt x="4149585" y="-7145"/>
                  <a:pt x="4254771" y="19685"/>
                  <a:pt x="4543288" y="0"/>
                </a:cubicBezTo>
                <a:cubicBezTo>
                  <a:pt x="4831805" y="-19685"/>
                  <a:pt x="5185276" y="-32410"/>
                  <a:pt x="5376672" y="0"/>
                </a:cubicBezTo>
                <a:cubicBezTo>
                  <a:pt x="5376963" y="10793"/>
                  <a:pt x="5377733" y="17359"/>
                  <a:pt x="5376672" y="21946"/>
                </a:cubicBezTo>
                <a:cubicBezTo>
                  <a:pt x="5193652" y="30813"/>
                  <a:pt x="4959297" y="-1803"/>
                  <a:pt x="4812121" y="21946"/>
                </a:cubicBezTo>
                <a:cubicBezTo>
                  <a:pt x="4664945" y="45695"/>
                  <a:pt x="4416092" y="15443"/>
                  <a:pt x="4301338" y="21946"/>
                </a:cubicBezTo>
                <a:cubicBezTo>
                  <a:pt x="4186584" y="28449"/>
                  <a:pt x="3868070" y="3443"/>
                  <a:pt x="3575487" y="21946"/>
                </a:cubicBezTo>
                <a:cubicBezTo>
                  <a:pt x="3282904" y="40449"/>
                  <a:pt x="3258735" y="9700"/>
                  <a:pt x="3010936" y="21946"/>
                </a:cubicBezTo>
                <a:cubicBezTo>
                  <a:pt x="2763137" y="34192"/>
                  <a:pt x="2591359" y="55590"/>
                  <a:pt x="2285086" y="21946"/>
                </a:cubicBezTo>
                <a:cubicBezTo>
                  <a:pt x="1978813" y="-11698"/>
                  <a:pt x="1850363" y="25189"/>
                  <a:pt x="1505468" y="21946"/>
                </a:cubicBezTo>
                <a:cubicBezTo>
                  <a:pt x="1160573" y="18703"/>
                  <a:pt x="1056506" y="-8472"/>
                  <a:pt x="887151" y="21946"/>
                </a:cubicBezTo>
                <a:cubicBezTo>
                  <a:pt x="717796" y="52364"/>
                  <a:pt x="227403" y="-18989"/>
                  <a:pt x="0" y="21946"/>
                </a:cubicBezTo>
                <a:cubicBezTo>
                  <a:pt x="-1022" y="13889"/>
                  <a:pt x="-860" y="9419"/>
                  <a:pt x="0" y="0"/>
                </a:cubicBezTo>
                <a:close/>
              </a:path>
              <a:path w="5376672" h="21946" stroke="0" extrusionOk="0">
                <a:moveTo>
                  <a:pt x="0" y="0"/>
                </a:moveTo>
                <a:cubicBezTo>
                  <a:pt x="225540" y="9502"/>
                  <a:pt x="387194" y="-20462"/>
                  <a:pt x="618317" y="0"/>
                </a:cubicBezTo>
                <a:cubicBezTo>
                  <a:pt x="849440" y="20462"/>
                  <a:pt x="939506" y="-14980"/>
                  <a:pt x="1129101" y="0"/>
                </a:cubicBezTo>
                <a:cubicBezTo>
                  <a:pt x="1318696" y="14980"/>
                  <a:pt x="1681708" y="-3103"/>
                  <a:pt x="1908719" y="0"/>
                </a:cubicBezTo>
                <a:cubicBezTo>
                  <a:pt x="2135730" y="3103"/>
                  <a:pt x="2346561" y="23845"/>
                  <a:pt x="2527036" y="0"/>
                </a:cubicBezTo>
                <a:cubicBezTo>
                  <a:pt x="2707511" y="-23845"/>
                  <a:pt x="2872188" y="17583"/>
                  <a:pt x="3145353" y="0"/>
                </a:cubicBezTo>
                <a:cubicBezTo>
                  <a:pt x="3418518" y="-17583"/>
                  <a:pt x="3713258" y="-27342"/>
                  <a:pt x="3924971" y="0"/>
                </a:cubicBezTo>
                <a:cubicBezTo>
                  <a:pt x="4136684" y="27342"/>
                  <a:pt x="4288429" y="-12251"/>
                  <a:pt x="4489521" y="0"/>
                </a:cubicBezTo>
                <a:cubicBezTo>
                  <a:pt x="4690613" y="12251"/>
                  <a:pt x="5116717" y="-26469"/>
                  <a:pt x="5376672" y="0"/>
                </a:cubicBezTo>
                <a:cubicBezTo>
                  <a:pt x="5376914" y="5666"/>
                  <a:pt x="5377200" y="12789"/>
                  <a:pt x="5376672" y="21946"/>
                </a:cubicBezTo>
                <a:cubicBezTo>
                  <a:pt x="5145130" y="-5765"/>
                  <a:pt x="4963583" y="26402"/>
                  <a:pt x="4812121" y="21946"/>
                </a:cubicBezTo>
                <a:cubicBezTo>
                  <a:pt x="4660659" y="17490"/>
                  <a:pt x="4340354" y="-6729"/>
                  <a:pt x="4140037" y="21946"/>
                </a:cubicBezTo>
                <a:cubicBezTo>
                  <a:pt x="3939720" y="50621"/>
                  <a:pt x="3820721" y="34636"/>
                  <a:pt x="3521720" y="21946"/>
                </a:cubicBezTo>
                <a:cubicBezTo>
                  <a:pt x="3222719" y="9256"/>
                  <a:pt x="3102025" y="-1390"/>
                  <a:pt x="2742103" y="21946"/>
                </a:cubicBezTo>
                <a:cubicBezTo>
                  <a:pt x="2382181" y="45282"/>
                  <a:pt x="2198742" y="751"/>
                  <a:pt x="1962485" y="21946"/>
                </a:cubicBezTo>
                <a:cubicBezTo>
                  <a:pt x="1726228" y="43141"/>
                  <a:pt x="1648947" y="40913"/>
                  <a:pt x="1397935" y="21946"/>
                </a:cubicBezTo>
                <a:cubicBezTo>
                  <a:pt x="1146923" y="2980"/>
                  <a:pt x="943158" y="-3639"/>
                  <a:pt x="725851" y="21946"/>
                </a:cubicBezTo>
                <a:cubicBezTo>
                  <a:pt x="508544" y="47531"/>
                  <a:pt x="222016" y="44348"/>
                  <a:pt x="0" y="21946"/>
                </a:cubicBezTo>
                <a:cubicBezTo>
                  <a:pt x="-270" y="16026"/>
                  <a:pt x="-456" y="812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6151701" y="662509"/>
            <a:ext cx="7469202" cy="6517843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sz="1800" b="1" dirty="0"/>
              <a:t>Dataset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“Data Analyst Job Postings &amp; Skills” </a:t>
            </a:r>
            <a:br>
              <a:rPr lang="en-US" sz="1800" dirty="0"/>
            </a:br>
            <a:r>
              <a:rPr lang="en-US" sz="1800" dirty="0">
                <a:hlinkClick r:id="rId2"/>
              </a:rPr>
              <a:t>https://lukeb.co/sql_jobs_db</a:t>
            </a:r>
            <a:r>
              <a:rPr lang="en-US" sz="1800" dirty="0"/>
              <a:t> </a:t>
            </a:r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b="1" dirty="0"/>
              <a:t>Tools &amp; Libraries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Python 3.9+</a:t>
            </a:r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 err="1"/>
              <a:t>Streamlit</a:t>
            </a:r>
            <a:r>
              <a:rPr lang="en-US" sz="1800" dirty="0"/>
              <a:t> — </a:t>
            </a:r>
            <a:r>
              <a:rPr lang="en-US" sz="1800" dirty="0">
                <a:hlinkClick r:id="rId3"/>
              </a:rPr>
              <a:t>https://streamlit.io/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Pandas — https://pandas.pydata.org/</a:t>
            </a:r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 err="1"/>
              <a:t>SQLAlchemy</a:t>
            </a:r>
            <a:r>
              <a:rPr lang="en-US" sz="1800" dirty="0"/>
              <a:t> &amp; psycopg2 — </a:t>
            </a:r>
            <a:r>
              <a:rPr lang="en-US" sz="1800" dirty="0">
                <a:hlinkClick r:id="rId4"/>
              </a:rPr>
              <a:t>https://www.sqlalchemy.org/</a:t>
            </a:r>
            <a:r>
              <a:rPr lang="en-US" sz="1800" dirty="0"/>
              <a:t> &amp; </a:t>
            </a:r>
            <a:r>
              <a:rPr lang="en-US" sz="1800" dirty="0">
                <a:hlinkClick r:id="rId5"/>
              </a:rPr>
              <a:t>https://www.psycopg.org/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Matplotlib — </a:t>
            </a:r>
            <a:r>
              <a:rPr lang="en-US" sz="1800" dirty="0">
                <a:hlinkClick r:id="rId6"/>
              </a:rPr>
              <a:t>https://matplotlib.org/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Seaborn — https://seaborn.pydata.org/</a:t>
            </a:r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 err="1"/>
              <a:t>sqlparse</a:t>
            </a:r>
            <a:r>
              <a:rPr lang="en-US" sz="1800" dirty="0"/>
              <a:t> — </a:t>
            </a:r>
            <a:r>
              <a:rPr lang="en-US" sz="1800" dirty="0">
                <a:hlinkClick r:id="rId7"/>
              </a:rPr>
              <a:t>https://github.com/andialbrecht/sqlparse</a:t>
            </a:r>
            <a:endParaRPr lang="en-US" sz="1800" dirty="0"/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sz="1800" b="1" dirty="0"/>
              <a:t>Technologies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PostgreSQL — </a:t>
            </a:r>
            <a:r>
              <a:rPr lang="en-US" sz="1800" dirty="0">
                <a:hlinkClick r:id="rId8"/>
              </a:rPr>
              <a:t>https://www.postgresql.org/</a:t>
            </a:r>
            <a:endParaRPr lang="en-US" sz="1800" dirty="0"/>
          </a:p>
          <a:p>
            <a:pPr marL="742950" lvl="1" indent="-285750">
              <a:lnSpc>
                <a:spcPct val="90000"/>
              </a:lnSpc>
              <a:buFont typeface="+mj-lt"/>
              <a:buAutoNum type="arabicPeriod"/>
            </a:pPr>
            <a:r>
              <a:rPr lang="en-US" sz="1800" dirty="0"/>
              <a:t>Git &amp; GitHub — </a:t>
            </a:r>
            <a:r>
              <a:rPr lang="en-US" sz="1800" dirty="0">
                <a:hlinkClick r:id="rId9"/>
              </a:rPr>
              <a:t>https://github.com/</a:t>
            </a:r>
            <a:endParaRPr lang="en-US" sz="1800" dirty="0"/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sz="1800" b="1" dirty="0"/>
              <a:t>Inspiration &amp; References</a:t>
            </a:r>
          </a:p>
          <a:p>
            <a:pPr>
              <a:lnSpc>
                <a:spcPct val="90000"/>
              </a:lnSpc>
            </a:pPr>
            <a:r>
              <a:rPr lang="en-US" sz="2800" b="1" dirty="0"/>
              <a:t> </a:t>
            </a:r>
            <a:r>
              <a:rPr lang="en-US" sz="1600" b="1" dirty="0"/>
              <a:t>Real Python</a:t>
            </a:r>
            <a:r>
              <a:rPr lang="en-US" sz="1600" dirty="0"/>
              <a:t> – In-depth tutorials on Python, Pandas, </a:t>
            </a:r>
            <a:r>
              <a:rPr lang="en-US" sz="1600" dirty="0" err="1"/>
              <a:t>SQLAlchemy</a:t>
            </a:r>
            <a:r>
              <a:rPr lang="en-US" sz="1600" dirty="0"/>
              <a:t>, and data visualization</a:t>
            </a:r>
            <a:br>
              <a:rPr lang="en-US" sz="1600" dirty="0"/>
            </a:br>
            <a:r>
              <a:rPr lang="en-US" sz="1600" dirty="0">
                <a:hlinkClick r:id="rId10"/>
              </a:rPr>
              <a:t>https://realpython.com/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1600" b="1" dirty="0" err="1"/>
              <a:t>DataCamp</a:t>
            </a:r>
            <a:r>
              <a:rPr lang="en-US" sz="1600" dirty="0"/>
              <a:t> – Interactive courses on data analysis, SQL, and </a:t>
            </a:r>
            <a:r>
              <a:rPr lang="en-US" sz="1600" dirty="0" err="1"/>
              <a:t>Streamlit</a:t>
            </a:r>
            <a:br>
              <a:rPr lang="en-US" sz="1600" dirty="0"/>
            </a:br>
            <a:r>
              <a:rPr lang="en-US" sz="1600" dirty="0">
                <a:hlinkClick r:id="rId11"/>
              </a:rPr>
              <a:t>https://www.datacamp.com/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1600" b="1" dirty="0" err="1"/>
              <a:t>FreeCodeCamp</a:t>
            </a:r>
            <a:r>
              <a:rPr lang="en-US" sz="1600" dirty="0"/>
              <a:t> – Hands-on guides to pandas, Matplotlib, and building dashboards</a:t>
            </a:r>
            <a:br>
              <a:rPr lang="en-US" sz="1600" dirty="0"/>
            </a:br>
            <a:r>
              <a:rPr lang="en-US" sz="1600" dirty="0">
                <a:hlinkClick r:id="rId12"/>
              </a:rPr>
              <a:t>https://www.freecodecamp.org/</a:t>
            </a:r>
            <a:endParaRPr lang="en-US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B74E6B-AF64-3A1D-7297-577D5E2A8A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95" r="27130"/>
          <a:stretch>
            <a:fillRect/>
          </a:stretch>
        </p:blipFill>
        <p:spPr>
          <a:xfrm>
            <a:off x="-1" y="-2"/>
            <a:ext cx="6492237" cy="82296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236" y="-1"/>
            <a:ext cx="8138162" cy="2743199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38380" y="486822"/>
            <a:ext cx="6557962" cy="1871161"/>
          </a:xfrm>
        </p:spPr>
        <p:txBody>
          <a:bodyPr>
            <a:normAutofit/>
          </a:bodyPr>
          <a:lstStyle/>
          <a:p>
            <a:r>
              <a:rPr lang="en-US" sz="4800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38380" y="3291840"/>
            <a:ext cx="6296808" cy="4196253"/>
          </a:xfrm>
        </p:spPr>
        <p:txBody>
          <a:bodyPr anchor="ctr"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Project Overview</a:t>
            </a:r>
          </a:p>
          <a:p>
            <a:r>
              <a:rPr lang="en-US" sz="2400" dirty="0"/>
              <a:t>Repository Structure &amp; Documentation</a:t>
            </a:r>
          </a:p>
          <a:p>
            <a:r>
              <a:rPr lang="en-US" sz="2400" dirty="0"/>
              <a:t>Technical Details (ETL &amp; Database)</a:t>
            </a:r>
          </a:p>
          <a:p>
            <a:r>
              <a:rPr lang="en-US" sz="2400" dirty="0" err="1"/>
              <a:t>Streamlit</a:t>
            </a:r>
            <a:r>
              <a:rPr lang="en-US" sz="2400" dirty="0"/>
              <a:t> Dashboard Demo</a:t>
            </a:r>
          </a:p>
          <a:p>
            <a:r>
              <a:rPr lang="en-US" sz="2400" dirty="0"/>
              <a:t>CS Concepts &amp; OOP</a:t>
            </a:r>
          </a:p>
          <a:p>
            <a:r>
              <a:rPr lang="en-US" sz="2400" dirty="0"/>
              <a:t>Parsing Demo</a:t>
            </a:r>
          </a:p>
          <a:p>
            <a:r>
              <a:rPr lang="en-US" sz="2400" dirty="0"/>
              <a:t>references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C32DF3D-3F59-481D-A237-77C31AD492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97" y="772160"/>
            <a:ext cx="4608576" cy="6685279"/>
          </a:xfrm>
        </p:spPr>
        <p:txBody>
          <a:bodyPr anchor="ctr">
            <a:normAutofit/>
          </a:bodyPr>
          <a:lstStyle/>
          <a:p>
            <a:r>
              <a:rPr lang="en-US" sz="6500"/>
              <a:t>Project Overview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2F02326-30C4-4095-988F-932A425AE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47623" y="0"/>
            <a:ext cx="8582778" cy="8229600"/>
          </a:xfrm>
          <a:custGeom>
            <a:avLst/>
            <a:gdLst>
              <a:gd name="connsiteX0" fmla="*/ 17101 w 7152315"/>
              <a:gd name="connsiteY0" fmla="*/ 0 h 6858000"/>
              <a:gd name="connsiteX1" fmla="*/ 7152315 w 7152315"/>
              <a:gd name="connsiteY1" fmla="*/ 0 h 6858000"/>
              <a:gd name="connsiteX2" fmla="*/ 7152315 w 7152315"/>
              <a:gd name="connsiteY2" fmla="*/ 6858000 h 6858000"/>
              <a:gd name="connsiteX3" fmla="*/ 15999 w 7152315"/>
              <a:gd name="connsiteY3" fmla="*/ 6858000 h 6858000"/>
              <a:gd name="connsiteX4" fmla="*/ 9729 w 7152315"/>
              <a:gd name="connsiteY4" fmla="*/ 6734157 h 6858000"/>
              <a:gd name="connsiteX5" fmla="*/ 15819 w 7152315"/>
              <a:gd name="connsiteY5" fmla="*/ 6122264 h 6858000"/>
              <a:gd name="connsiteX6" fmla="*/ 11379 w 7152315"/>
              <a:gd name="connsiteY6" fmla="*/ 5614784 h 6858000"/>
              <a:gd name="connsiteX7" fmla="*/ 20006 w 7152315"/>
              <a:gd name="connsiteY7" fmla="*/ 5204359 h 6858000"/>
              <a:gd name="connsiteX8" fmla="*/ 16962 w 7152315"/>
              <a:gd name="connsiteY8" fmla="*/ 4811696 h 6858000"/>
              <a:gd name="connsiteX9" fmla="*/ 13409 w 7152315"/>
              <a:gd name="connsiteY9" fmla="*/ 4358135 h 6858000"/>
              <a:gd name="connsiteX10" fmla="*/ 12774 w 7152315"/>
              <a:gd name="connsiteY10" fmla="*/ 4038423 h 6858000"/>
              <a:gd name="connsiteX11" fmla="*/ 10110 w 7152315"/>
              <a:gd name="connsiteY11" fmla="*/ 3630663 h 6858000"/>
              <a:gd name="connsiteX12" fmla="*/ 16581 w 7152315"/>
              <a:gd name="connsiteY12" fmla="*/ 3275427 h 6858000"/>
              <a:gd name="connsiteX13" fmla="*/ 27872 w 7152315"/>
              <a:gd name="connsiteY13" fmla="*/ 2871219 h 6858000"/>
              <a:gd name="connsiteX14" fmla="*/ 17596 w 7152315"/>
              <a:gd name="connsiteY14" fmla="*/ 2235600 h 6858000"/>
              <a:gd name="connsiteX15" fmla="*/ 14170 w 7152315"/>
              <a:gd name="connsiteY15" fmla="*/ 1894827 h 6858000"/>
              <a:gd name="connsiteX16" fmla="*/ 11632 w 7152315"/>
              <a:gd name="connsiteY16" fmla="*/ 1603026 h 6858000"/>
              <a:gd name="connsiteX17" fmla="*/ 14551 w 7152315"/>
              <a:gd name="connsiteY17" fmla="*/ 1307799 h 6858000"/>
              <a:gd name="connsiteX18" fmla="*/ 14551 w 7152315"/>
              <a:gd name="connsiteY18" fmla="*/ 887733 h 6858000"/>
              <a:gd name="connsiteX19" fmla="*/ 849 w 7152315"/>
              <a:gd name="connsiteY19" fmla="*/ 349169 h 6858000"/>
              <a:gd name="connsiteX20" fmla="*/ 1404 w 7152315"/>
              <a:gd name="connsiteY20" fmla="*/ 16059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152315" h="6858000">
                <a:moveTo>
                  <a:pt x="17101" y="0"/>
                </a:moveTo>
                <a:lnTo>
                  <a:pt x="7152315" y="0"/>
                </a:lnTo>
                <a:lnTo>
                  <a:pt x="7152315" y="6858000"/>
                </a:lnTo>
                <a:lnTo>
                  <a:pt x="15999" y="6858000"/>
                </a:lnTo>
                <a:lnTo>
                  <a:pt x="9729" y="6734157"/>
                </a:lnTo>
                <a:cubicBezTo>
                  <a:pt x="5924" y="6530150"/>
                  <a:pt x="12521" y="6326271"/>
                  <a:pt x="15819" y="6122264"/>
                </a:cubicBezTo>
                <a:cubicBezTo>
                  <a:pt x="18484" y="5952766"/>
                  <a:pt x="-1689" y="5783013"/>
                  <a:pt x="11379" y="5614784"/>
                </a:cubicBezTo>
                <a:cubicBezTo>
                  <a:pt x="22112" y="5478259"/>
                  <a:pt x="24992" y="5341214"/>
                  <a:pt x="20006" y="5204359"/>
                </a:cubicBezTo>
                <a:cubicBezTo>
                  <a:pt x="14932" y="5073429"/>
                  <a:pt x="13917" y="4942537"/>
                  <a:pt x="16962" y="4811696"/>
                </a:cubicBezTo>
                <a:cubicBezTo>
                  <a:pt x="20640" y="4660467"/>
                  <a:pt x="16962" y="4509238"/>
                  <a:pt x="13409" y="4358135"/>
                </a:cubicBezTo>
                <a:cubicBezTo>
                  <a:pt x="10872" y="4251565"/>
                  <a:pt x="10998" y="4144994"/>
                  <a:pt x="12774" y="4038423"/>
                </a:cubicBezTo>
                <a:cubicBezTo>
                  <a:pt x="15185" y="3902545"/>
                  <a:pt x="19879" y="3766540"/>
                  <a:pt x="10110" y="3630663"/>
                </a:cubicBezTo>
                <a:cubicBezTo>
                  <a:pt x="1178" y="3512306"/>
                  <a:pt x="3347" y="3393378"/>
                  <a:pt x="16581" y="3275427"/>
                </a:cubicBezTo>
                <a:cubicBezTo>
                  <a:pt x="33403" y="3141377"/>
                  <a:pt x="37183" y="3006006"/>
                  <a:pt x="27872" y="2871219"/>
                </a:cubicBezTo>
                <a:cubicBezTo>
                  <a:pt x="11315" y="2659765"/>
                  <a:pt x="7890" y="2447486"/>
                  <a:pt x="17596" y="2235600"/>
                </a:cubicBezTo>
                <a:cubicBezTo>
                  <a:pt x="22797" y="2122038"/>
                  <a:pt x="21655" y="2008261"/>
                  <a:pt x="14170" y="1894827"/>
                </a:cubicBezTo>
                <a:cubicBezTo>
                  <a:pt x="8144" y="1797670"/>
                  <a:pt x="7294" y="1700272"/>
                  <a:pt x="11632" y="1603026"/>
                </a:cubicBezTo>
                <a:cubicBezTo>
                  <a:pt x="15566" y="1504575"/>
                  <a:pt x="17215" y="1406124"/>
                  <a:pt x="14551" y="1307799"/>
                </a:cubicBezTo>
                <a:cubicBezTo>
                  <a:pt x="10872" y="1168242"/>
                  <a:pt x="10110" y="1027798"/>
                  <a:pt x="14551" y="887733"/>
                </a:cubicBezTo>
                <a:cubicBezTo>
                  <a:pt x="20894" y="708085"/>
                  <a:pt x="3132" y="528817"/>
                  <a:pt x="849" y="349169"/>
                </a:cubicBezTo>
                <a:cubicBezTo>
                  <a:pt x="24" y="286241"/>
                  <a:pt x="-769" y="223346"/>
                  <a:pt x="1404" y="1605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82435" y="772160"/>
            <a:ext cx="6945782" cy="668527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2000" b="1" dirty="0">
                <a:solidFill>
                  <a:srgbClr val="FFFFFF"/>
                </a:solidFill>
              </a:rPr>
              <a:t>Objective: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To build a comprehensive, interactive dashboard that helps users explore high-paying data analyst job trends, identify in-demand skills, and prioritize which skills to learn based on both salary potential and market demand.</a:t>
            </a:r>
          </a:p>
          <a:p>
            <a:pPr>
              <a:lnSpc>
                <a:spcPct val="90000"/>
              </a:lnSpc>
              <a:buNone/>
            </a:pPr>
            <a:r>
              <a:rPr lang="en-US" sz="2000" b="1" dirty="0">
                <a:solidFill>
                  <a:srgbClr val="FFFFFF"/>
                </a:solidFill>
              </a:rPr>
              <a:t>Key Features:</a:t>
            </a:r>
            <a:endParaRPr lang="en-US" sz="20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Real-time querying of PostgreSQL database via </a:t>
            </a:r>
            <a:r>
              <a:rPr lang="en-US" sz="2000" dirty="0" err="1">
                <a:solidFill>
                  <a:srgbClr val="FFFFFF"/>
                </a:solidFill>
              </a:rPr>
              <a:t>Streamlit</a:t>
            </a:r>
            <a:r>
              <a:rPr lang="en-US" sz="2000" dirty="0">
                <a:solidFill>
                  <a:srgbClr val="FFFFFF"/>
                </a:solidFill>
              </a:rPr>
              <a:t> web interface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Visual insights into: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Top-paying job titles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Highest-paying technical skills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Skill demand vs. average salary tradeoffs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Optimal skills ranked by a weighted usefulness score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SQL parser and execution demo for enhanced transparency and customization</a:t>
            </a:r>
          </a:p>
          <a:p>
            <a:pPr>
              <a:lnSpc>
                <a:spcPct val="90000"/>
              </a:lnSpc>
              <a:buNone/>
            </a:pPr>
            <a:r>
              <a:rPr lang="en-US" sz="2000" b="1" dirty="0">
                <a:solidFill>
                  <a:srgbClr val="FFFFFF"/>
                </a:solidFill>
              </a:rPr>
              <a:t>Tech Stack: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Python, </a:t>
            </a:r>
            <a:r>
              <a:rPr lang="en-US" sz="2000" dirty="0" err="1">
                <a:solidFill>
                  <a:srgbClr val="FFFFFF"/>
                </a:solidFill>
              </a:rPr>
              <a:t>Streamlit</a:t>
            </a:r>
            <a:r>
              <a:rPr lang="en-US" sz="2000" dirty="0">
                <a:solidFill>
                  <a:srgbClr val="FFFFFF"/>
                </a:solidFill>
              </a:rPr>
              <a:t>, PostgreSQL, </a:t>
            </a:r>
            <a:r>
              <a:rPr lang="en-US" sz="2000" dirty="0" err="1">
                <a:solidFill>
                  <a:srgbClr val="FFFFFF"/>
                </a:solidFill>
              </a:rPr>
              <a:t>SQLAlchemy</a:t>
            </a:r>
            <a:r>
              <a:rPr lang="en-US" sz="2000" dirty="0">
                <a:solidFill>
                  <a:srgbClr val="FFFFFF"/>
                </a:solidFill>
              </a:rPr>
              <a:t>, Pandas, Seaborn, Matplotlib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solidFill>
                  <a:srgbClr val="FFFFFF"/>
                </a:solidFill>
              </a:rPr>
              <a:t>Data Source: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hlinkClick r:id="rId2"/>
              </a:rPr>
              <a:t>https://lukeb.co/sql_jobs_db</a:t>
            </a:r>
            <a:r>
              <a:rPr lang="en-US" sz="2000" dirty="0"/>
              <a:t> 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657" y="548640"/>
            <a:ext cx="13091568" cy="16423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7300"/>
              <a:t>Repo Structure &amp; Documentation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0096" y="2220819"/>
            <a:ext cx="3950208" cy="21946"/>
          </a:xfrm>
          <a:custGeom>
            <a:avLst/>
            <a:gdLst>
              <a:gd name="connsiteX0" fmla="*/ 0 w 3950208"/>
              <a:gd name="connsiteY0" fmla="*/ 0 h 21946"/>
              <a:gd name="connsiteX1" fmla="*/ 658368 w 3950208"/>
              <a:gd name="connsiteY1" fmla="*/ 0 h 21946"/>
              <a:gd name="connsiteX2" fmla="*/ 1395740 w 3950208"/>
              <a:gd name="connsiteY2" fmla="*/ 0 h 21946"/>
              <a:gd name="connsiteX3" fmla="*/ 1975104 w 3950208"/>
              <a:gd name="connsiteY3" fmla="*/ 0 h 21946"/>
              <a:gd name="connsiteX4" fmla="*/ 2554468 w 3950208"/>
              <a:gd name="connsiteY4" fmla="*/ 0 h 21946"/>
              <a:gd name="connsiteX5" fmla="*/ 3252338 w 3950208"/>
              <a:gd name="connsiteY5" fmla="*/ 0 h 21946"/>
              <a:gd name="connsiteX6" fmla="*/ 3950208 w 3950208"/>
              <a:gd name="connsiteY6" fmla="*/ 0 h 21946"/>
              <a:gd name="connsiteX7" fmla="*/ 3950208 w 3950208"/>
              <a:gd name="connsiteY7" fmla="*/ 21946 h 21946"/>
              <a:gd name="connsiteX8" fmla="*/ 3212836 w 3950208"/>
              <a:gd name="connsiteY8" fmla="*/ 21946 h 21946"/>
              <a:gd name="connsiteX9" fmla="*/ 2514966 w 3950208"/>
              <a:gd name="connsiteY9" fmla="*/ 21946 h 21946"/>
              <a:gd name="connsiteX10" fmla="*/ 1856598 w 3950208"/>
              <a:gd name="connsiteY10" fmla="*/ 21946 h 21946"/>
              <a:gd name="connsiteX11" fmla="*/ 1158728 w 3950208"/>
              <a:gd name="connsiteY11" fmla="*/ 21946 h 21946"/>
              <a:gd name="connsiteX12" fmla="*/ 0 w 3950208"/>
              <a:gd name="connsiteY12" fmla="*/ 21946 h 21946"/>
              <a:gd name="connsiteX13" fmla="*/ 0 w 3950208"/>
              <a:gd name="connsiteY13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50208" h="21946" fill="none" extrusionOk="0">
                <a:moveTo>
                  <a:pt x="0" y="0"/>
                </a:moveTo>
                <a:cubicBezTo>
                  <a:pt x="276278" y="-30686"/>
                  <a:pt x="412919" y="-5823"/>
                  <a:pt x="658368" y="0"/>
                </a:cubicBezTo>
                <a:cubicBezTo>
                  <a:pt x="903817" y="5823"/>
                  <a:pt x="1097177" y="-34704"/>
                  <a:pt x="1395740" y="0"/>
                </a:cubicBezTo>
                <a:cubicBezTo>
                  <a:pt x="1694303" y="34704"/>
                  <a:pt x="1721708" y="-20483"/>
                  <a:pt x="1975104" y="0"/>
                </a:cubicBezTo>
                <a:cubicBezTo>
                  <a:pt x="2228500" y="20483"/>
                  <a:pt x="2345917" y="24967"/>
                  <a:pt x="2554468" y="0"/>
                </a:cubicBezTo>
                <a:cubicBezTo>
                  <a:pt x="2763019" y="-24967"/>
                  <a:pt x="2929784" y="19473"/>
                  <a:pt x="3252338" y="0"/>
                </a:cubicBezTo>
                <a:cubicBezTo>
                  <a:pt x="3574892" y="-19473"/>
                  <a:pt x="3675925" y="-2413"/>
                  <a:pt x="3950208" y="0"/>
                </a:cubicBezTo>
                <a:cubicBezTo>
                  <a:pt x="3950750" y="9051"/>
                  <a:pt x="3949732" y="17369"/>
                  <a:pt x="3950208" y="21946"/>
                </a:cubicBezTo>
                <a:cubicBezTo>
                  <a:pt x="3704333" y="5980"/>
                  <a:pt x="3470162" y="-12788"/>
                  <a:pt x="3212836" y="21946"/>
                </a:cubicBezTo>
                <a:cubicBezTo>
                  <a:pt x="2955510" y="56680"/>
                  <a:pt x="2666532" y="40692"/>
                  <a:pt x="2514966" y="21946"/>
                </a:cubicBezTo>
                <a:cubicBezTo>
                  <a:pt x="2363400" y="3201"/>
                  <a:pt x="2104495" y="26458"/>
                  <a:pt x="1856598" y="21946"/>
                </a:cubicBezTo>
                <a:cubicBezTo>
                  <a:pt x="1608701" y="17434"/>
                  <a:pt x="1463401" y="40869"/>
                  <a:pt x="1158728" y="21946"/>
                </a:cubicBezTo>
                <a:cubicBezTo>
                  <a:pt x="854055" y="3024"/>
                  <a:pt x="280636" y="-5316"/>
                  <a:pt x="0" y="21946"/>
                </a:cubicBezTo>
                <a:cubicBezTo>
                  <a:pt x="-160" y="11058"/>
                  <a:pt x="-1077" y="7820"/>
                  <a:pt x="0" y="0"/>
                </a:cubicBezTo>
                <a:close/>
              </a:path>
              <a:path w="3950208" h="21946" stroke="0" extrusionOk="0">
                <a:moveTo>
                  <a:pt x="0" y="0"/>
                </a:moveTo>
                <a:cubicBezTo>
                  <a:pt x="169400" y="29"/>
                  <a:pt x="380772" y="-15440"/>
                  <a:pt x="579364" y="0"/>
                </a:cubicBezTo>
                <a:cubicBezTo>
                  <a:pt x="777956" y="15440"/>
                  <a:pt x="1142927" y="-7366"/>
                  <a:pt x="1316736" y="0"/>
                </a:cubicBezTo>
                <a:cubicBezTo>
                  <a:pt x="1490545" y="7366"/>
                  <a:pt x="1699487" y="21712"/>
                  <a:pt x="1856598" y="0"/>
                </a:cubicBezTo>
                <a:cubicBezTo>
                  <a:pt x="2013709" y="-21712"/>
                  <a:pt x="2172734" y="-26455"/>
                  <a:pt x="2396460" y="0"/>
                </a:cubicBezTo>
                <a:cubicBezTo>
                  <a:pt x="2620186" y="26455"/>
                  <a:pt x="2773294" y="-20418"/>
                  <a:pt x="3054828" y="0"/>
                </a:cubicBezTo>
                <a:cubicBezTo>
                  <a:pt x="3336362" y="20418"/>
                  <a:pt x="3754440" y="-33529"/>
                  <a:pt x="3950208" y="0"/>
                </a:cubicBezTo>
                <a:cubicBezTo>
                  <a:pt x="3950097" y="6078"/>
                  <a:pt x="3950479" y="12216"/>
                  <a:pt x="3950208" y="21946"/>
                </a:cubicBezTo>
                <a:cubicBezTo>
                  <a:pt x="3723498" y="16443"/>
                  <a:pt x="3526175" y="44552"/>
                  <a:pt x="3370844" y="21946"/>
                </a:cubicBezTo>
                <a:cubicBezTo>
                  <a:pt x="3215513" y="-660"/>
                  <a:pt x="2920767" y="12898"/>
                  <a:pt x="2751978" y="21946"/>
                </a:cubicBezTo>
                <a:cubicBezTo>
                  <a:pt x="2583189" y="30994"/>
                  <a:pt x="2248470" y="58198"/>
                  <a:pt x="2014606" y="21946"/>
                </a:cubicBezTo>
                <a:cubicBezTo>
                  <a:pt x="1780742" y="-14306"/>
                  <a:pt x="1664229" y="26438"/>
                  <a:pt x="1395740" y="21946"/>
                </a:cubicBezTo>
                <a:cubicBezTo>
                  <a:pt x="1127251" y="17454"/>
                  <a:pt x="991494" y="-3226"/>
                  <a:pt x="776874" y="21946"/>
                </a:cubicBezTo>
                <a:cubicBezTo>
                  <a:pt x="562254" y="47118"/>
                  <a:pt x="357919" y="-15962"/>
                  <a:pt x="0" y="21946"/>
                </a:cubicBezTo>
                <a:cubicBezTo>
                  <a:pt x="-615" y="16860"/>
                  <a:pt x="1003" y="822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DC03F4-7EC0-C467-7540-5E64CDBB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89" y="3171139"/>
            <a:ext cx="6606016" cy="43269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2D2B37-BCFC-8339-287B-B3D7F8AEC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5395" y="4568242"/>
            <a:ext cx="6737299" cy="15327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E47195D-EC06-4298-8805-0F0D65997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398" cy="82288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CED4E-C484-86A4-35DF-EDBA2267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1490" y="2427732"/>
            <a:ext cx="2963549" cy="341528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dirty="0"/>
              <a:t>ERD AND DFD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120768" y="-992680"/>
            <a:ext cx="2058574" cy="1030010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2502" y="797169"/>
            <a:ext cx="9699158" cy="672040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diagram of a process&#10;&#10;AI-generated content may be incorrect.">
            <a:extLst>
              <a:ext uri="{FF2B5EF4-FFF2-40B4-BE49-F238E27FC236}">
                <a16:creationId xmlns:a16="http://schemas.microsoft.com/office/drawing/2014/main" id="{9677F5EC-34EB-DEBC-A694-4C2C56EF4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806" y="1030230"/>
            <a:ext cx="2360993" cy="6254287"/>
          </a:xfrm>
          <a:prstGeom prst="rect">
            <a:avLst/>
          </a:prstGeom>
        </p:spPr>
      </p:pic>
      <p:pic>
        <p:nvPicPr>
          <p:cNvPr id="5" name="Content Placeholder 4" descr="A diagram of a job&#10;&#10;AI-generated content may be incorrect.">
            <a:extLst>
              <a:ext uri="{FF2B5EF4-FFF2-40B4-BE49-F238E27FC236}">
                <a16:creationId xmlns:a16="http://schemas.microsoft.com/office/drawing/2014/main" id="{4CDFF0D1-119C-EC6F-7543-97C961C08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18173" y="1030228"/>
            <a:ext cx="4284186" cy="625428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540536" y="4070516"/>
            <a:ext cx="2062886" cy="1828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520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692101" y="1692098"/>
            <a:ext cx="8229600" cy="4845403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692102" y="1704263"/>
            <a:ext cx="8229599" cy="484540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921508" y="4305702"/>
            <a:ext cx="3002375" cy="4845409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602084" y="1163661"/>
            <a:ext cx="4680428" cy="5014750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692112" y="1679932"/>
            <a:ext cx="8229604" cy="484540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0066" y="704226"/>
            <a:ext cx="3841639" cy="40649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Technical Details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98DEBC7-E4EC-9DE2-882D-CADC4EC87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662" y="612753"/>
            <a:ext cx="8854432" cy="7316112"/>
          </a:xfrm>
        </p:spPr>
        <p:txBody>
          <a:bodyPr anchor="ctr">
            <a:normAutofit fontScale="85000" lnSpcReduction="20000"/>
          </a:bodyPr>
          <a:lstStyle/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1. Data Pipeline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Raw CSVs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stored in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csv_files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/</a:t>
            </a: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ETL driven by SQL scripts in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sql_load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/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Step 1: Create database &amp; tables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Step 2: Load raw CSV into dimensional model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Step 3: Import dashboard‐specific tables (top-paying jobs/skills, optimal skills)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Step 4: Build materialized views for fast queries</a:t>
            </a: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2. Database Design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PostgreSQL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star schema: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Fact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: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job_postings_fact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(all job records)</a:t>
            </a:r>
          </a:p>
          <a:p>
            <a:pPr marL="457200" marR="0" lvl="1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Dims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:</a:t>
            </a:r>
          </a:p>
          <a:p>
            <a:pPr marL="914400" marR="0" lvl="2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company_dim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(company metadata)</a:t>
            </a:r>
          </a:p>
          <a:p>
            <a:pPr marL="914400" marR="0" lvl="2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skills_dim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(skill names &amp; types)</a:t>
            </a:r>
          </a:p>
          <a:p>
            <a:pPr marL="914400" marR="0" lvl="2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skills_job_dim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(many-to-many link)</a:t>
            </a: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Pre-aggregated tables (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top_paying_jobs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, etc.) live alongside raw tables</a:t>
            </a:r>
          </a:p>
          <a:p>
            <a:pPr marL="0" marR="0" lv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3 Backend &amp; Languages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Python 3.9+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SQL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+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psycopg2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for database connectivity</a:t>
            </a: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effectLst/>
              </a:rPr>
              <a:t>Pandas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for data manipulation</a:t>
            </a:r>
          </a:p>
          <a:p>
            <a:pPr marL="0" marR="0" lvl="0" indent="-22860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effectLst/>
              </a:rPr>
              <a:t>sqlparse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to pretty-print SQL snippets</a:t>
            </a:r>
          </a:p>
          <a:p>
            <a:pPr marL="0" marR="0" lv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4. Frontend &amp; Visualization</a:t>
            </a:r>
          </a:p>
          <a:p>
            <a:pPr marL="0" marR="0" lv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Streamlit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framework for the interactive dashboard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Seaborn (built on Matplotlib) for: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Salary distribution histograms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Bar charts of top companies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Scatter plots of skill demand vs. pay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Sidebar filters: minimum salary slider and skill search box</a:t>
            </a:r>
          </a:p>
          <a:p>
            <a:pPr marL="0" marR="0" lv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5. Object-Oriented Design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DatabaseClient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class handles all SQL connections and queries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JobDashboard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class wraps data loading, filtering, and rendering logic</a:t>
            </a:r>
          </a:p>
          <a:p>
            <a:pPr mar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6. Scoring &amp; Normalization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“Usefulness” score rescales raw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</a:rPr>
              <a:t>optimal_score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 into a 1–10 range</a:t>
            </a:r>
          </a:p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</a:rPr>
              <a:t>Caps salaries above $200k to avoid chart distortion</a:t>
            </a:r>
          </a:p>
          <a:p>
            <a:pPr marL="0" marR="0" lvl="0" indent="0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>
              <a:lnSpc>
                <a:spcPct val="90000"/>
              </a:lnSpc>
            </a:pPr>
            <a:endParaRPr lang="en-US" sz="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92288A-DAD0-5C62-1216-C89EC9ED1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657" y="804261"/>
            <a:ext cx="13091568" cy="12790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7900" dirty="0"/>
              <a:t> code snippets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7251" y="2160105"/>
            <a:ext cx="6492240" cy="21946"/>
          </a:xfrm>
          <a:custGeom>
            <a:avLst/>
            <a:gdLst>
              <a:gd name="connsiteX0" fmla="*/ 0 w 6492240"/>
              <a:gd name="connsiteY0" fmla="*/ 0 h 21946"/>
              <a:gd name="connsiteX1" fmla="*/ 649224 w 6492240"/>
              <a:gd name="connsiteY1" fmla="*/ 0 h 21946"/>
              <a:gd name="connsiteX2" fmla="*/ 1298448 w 6492240"/>
              <a:gd name="connsiteY2" fmla="*/ 0 h 21946"/>
              <a:gd name="connsiteX3" fmla="*/ 1947672 w 6492240"/>
              <a:gd name="connsiteY3" fmla="*/ 0 h 21946"/>
              <a:gd name="connsiteX4" fmla="*/ 2726741 w 6492240"/>
              <a:gd name="connsiteY4" fmla="*/ 0 h 21946"/>
              <a:gd name="connsiteX5" fmla="*/ 3440887 w 6492240"/>
              <a:gd name="connsiteY5" fmla="*/ 0 h 21946"/>
              <a:gd name="connsiteX6" fmla="*/ 3895344 w 6492240"/>
              <a:gd name="connsiteY6" fmla="*/ 0 h 21946"/>
              <a:gd name="connsiteX7" fmla="*/ 4479646 w 6492240"/>
              <a:gd name="connsiteY7" fmla="*/ 0 h 21946"/>
              <a:gd name="connsiteX8" fmla="*/ 5258714 w 6492240"/>
              <a:gd name="connsiteY8" fmla="*/ 0 h 21946"/>
              <a:gd name="connsiteX9" fmla="*/ 5907938 w 6492240"/>
              <a:gd name="connsiteY9" fmla="*/ 0 h 21946"/>
              <a:gd name="connsiteX10" fmla="*/ 6492240 w 6492240"/>
              <a:gd name="connsiteY10" fmla="*/ 0 h 21946"/>
              <a:gd name="connsiteX11" fmla="*/ 6492240 w 6492240"/>
              <a:gd name="connsiteY11" fmla="*/ 21946 h 21946"/>
              <a:gd name="connsiteX12" fmla="*/ 5972861 w 6492240"/>
              <a:gd name="connsiteY12" fmla="*/ 21946 h 21946"/>
              <a:gd name="connsiteX13" fmla="*/ 5193792 w 6492240"/>
              <a:gd name="connsiteY13" fmla="*/ 21946 h 21946"/>
              <a:gd name="connsiteX14" fmla="*/ 4674413 w 6492240"/>
              <a:gd name="connsiteY14" fmla="*/ 21946 h 21946"/>
              <a:gd name="connsiteX15" fmla="*/ 4219956 w 6492240"/>
              <a:gd name="connsiteY15" fmla="*/ 21946 h 21946"/>
              <a:gd name="connsiteX16" fmla="*/ 3765499 w 6492240"/>
              <a:gd name="connsiteY16" fmla="*/ 21946 h 21946"/>
              <a:gd name="connsiteX17" fmla="*/ 3051353 w 6492240"/>
              <a:gd name="connsiteY17" fmla="*/ 21946 h 21946"/>
              <a:gd name="connsiteX18" fmla="*/ 2596896 w 6492240"/>
              <a:gd name="connsiteY18" fmla="*/ 21946 h 21946"/>
              <a:gd name="connsiteX19" fmla="*/ 1947672 w 6492240"/>
              <a:gd name="connsiteY19" fmla="*/ 21946 h 21946"/>
              <a:gd name="connsiteX20" fmla="*/ 1428293 w 6492240"/>
              <a:gd name="connsiteY20" fmla="*/ 21946 h 21946"/>
              <a:gd name="connsiteX21" fmla="*/ 779069 w 6492240"/>
              <a:gd name="connsiteY21" fmla="*/ 21946 h 21946"/>
              <a:gd name="connsiteX22" fmla="*/ 0 w 6492240"/>
              <a:gd name="connsiteY22" fmla="*/ 21946 h 21946"/>
              <a:gd name="connsiteX23" fmla="*/ 0 w 6492240"/>
              <a:gd name="connsiteY23" fmla="*/ 0 h 2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492240" h="21946" fill="none" extrusionOk="0">
                <a:moveTo>
                  <a:pt x="0" y="0"/>
                </a:moveTo>
                <a:cubicBezTo>
                  <a:pt x="143222" y="12425"/>
                  <a:pt x="517767" y="26238"/>
                  <a:pt x="649224" y="0"/>
                </a:cubicBezTo>
                <a:cubicBezTo>
                  <a:pt x="780681" y="-26238"/>
                  <a:pt x="1121411" y="6460"/>
                  <a:pt x="1298448" y="0"/>
                </a:cubicBezTo>
                <a:cubicBezTo>
                  <a:pt x="1475485" y="-6460"/>
                  <a:pt x="1718316" y="-31750"/>
                  <a:pt x="1947672" y="0"/>
                </a:cubicBezTo>
                <a:cubicBezTo>
                  <a:pt x="2177028" y="31750"/>
                  <a:pt x="2528541" y="-1386"/>
                  <a:pt x="2726741" y="0"/>
                </a:cubicBezTo>
                <a:cubicBezTo>
                  <a:pt x="2924941" y="1386"/>
                  <a:pt x="3275670" y="17884"/>
                  <a:pt x="3440887" y="0"/>
                </a:cubicBezTo>
                <a:cubicBezTo>
                  <a:pt x="3606104" y="-17884"/>
                  <a:pt x="3793804" y="-3474"/>
                  <a:pt x="3895344" y="0"/>
                </a:cubicBezTo>
                <a:cubicBezTo>
                  <a:pt x="3996884" y="3474"/>
                  <a:pt x="4280949" y="18900"/>
                  <a:pt x="4479646" y="0"/>
                </a:cubicBezTo>
                <a:cubicBezTo>
                  <a:pt x="4678343" y="-18900"/>
                  <a:pt x="4976345" y="-14700"/>
                  <a:pt x="5258714" y="0"/>
                </a:cubicBezTo>
                <a:cubicBezTo>
                  <a:pt x="5541083" y="14700"/>
                  <a:pt x="5626590" y="-30840"/>
                  <a:pt x="5907938" y="0"/>
                </a:cubicBezTo>
                <a:cubicBezTo>
                  <a:pt x="6189286" y="30840"/>
                  <a:pt x="6252359" y="-7817"/>
                  <a:pt x="6492240" y="0"/>
                </a:cubicBezTo>
                <a:cubicBezTo>
                  <a:pt x="6493111" y="9070"/>
                  <a:pt x="6491553" y="12515"/>
                  <a:pt x="6492240" y="21946"/>
                </a:cubicBezTo>
                <a:cubicBezTo>
                  <a:pt x="6293014" y="47642"/>
                  <a:pt x="6096055" y="2856"/>
                  <a:pt x="5972861" y="21946"/>
                </a:cubicBezTo>
                <a:cubicBezTo>
                  <a:pt x="5849667" y="41036"/>
                  <a:pt x="5450902" y="5217"/>
                  <a:pt x="5193792" y="21946"/>
                </a:cubicBezTo>
                <a:cubicBezTo>
                  <a:pt x="4936682" y="38675"/>
                  <a:pt x="4887670" y="42323"/>
                  <a:pt x="4674413" y="21946"/>
                </a:cubicBezTo>
                <a:cubicBezTo>
                  <a:pt x="4461156" y="1569"/>
                  <a:pt x="4327331" y="29693"/>
                  <a:pt x="4219956" y="21946"/>
                </a:cubicBezTo>
                <a:cubicBezTo>
                  <a:pt x="4112581" y="14199"/>
                  <a:pt x="3869503" y="1939"/>
                  <a:pt x="3765499" y="21946"/>
                </a:cubicBezTo>
                <a:cubicBezTo>
                  <a:pt x="3661495" y="41953"/>
                  <a:pt x="3226159" y="41582"/>
                  <a:pt x="3051353" y="21946"/>
                </a:cubicBezTo>
                <a:cubicBezTo>
                  <a:pt x="2876547" y="2310"/>
                  <a:pt x="2732025" y="29628"/>
                  <a:pt x="2596896" y="21946"/>
                </a:cubicBezTo>
                <a:cubicBezTo>
                  <a:pt x="2461767" y="14264"/>
                  <a:pt x="2206318" y="-4675"/>
                  <a:pt x="1947672" y="21946"/>
                </a:cubicBezTo>
                <a:cubicBezTo>
                  <a:pt x="1689026" y="48567"/>
                  <a:pt x="1662778" y="41419"/>
                  <a:pt x="1428293" y="21946"/>
                </a:cubicBezTo>
                <a:cubicBezTo>
                  <a:pt x="1193808" y="2473"/>
                  <a:pt x="1082378" y="1905"/>
                  <a:pt x="779069" y="21946"/>
                </a:cubicBezTo>
                <a:cubicBezTo>
                  <a:pt x="475760" y="41987"/>
                  <a:pt x="270605" y="49079"/>
                  <a:pt x="0" y="21946"/>
                </a:cubicBezTo>
                <a:cubicBezTo>
                  <a:pt x="-1083" y="15408"/>
                  <a:pt x="-248" y="9823"/>
                  <a:pt x="0" y="0"/>
                </a:cubicBezTo>
                <a:close/>
              </a:path>
              <a:path w="6492240" h="21946" stroke="0" extrusionOk="0">
                <a:moveTo>
                  <a:pt x="0" y="0"/>
                </a:moveTo>
                <a:cubicBezTo>
                  <a:pt x="139897" y="-28390"/>
                  <a:pt x="346112" y="-26897"/>
                  <a:pt x="584302" y="0"/>
                </a:cubicBezTo>
                <a:cubicBezTo>
                  <a:pt x="822492" y="26897"/>
                  <a:pt x="872542" y="-22011"/>
                  <a:pt x="1038758" y="0"/>
                </a:cubicBezTo>
                <a:cubicBezTo>
                  <a:pt x="1204974" y="22011"/>
                  <a:pt x="1500279" y="-27514"/>
                  <a:pt x="1817827" y="0"/>
                </a:cubicBezTo>
                <a:cubicBezTo>
                  <a:pt x="2135375" y="27514"/>
                  <a:pt x="2154775" y="26301"/>
                  <a:pt x="2402129" y="0"/>
                </a:cubicBezTo>
                <a:cubicBezTo>
                  <a:pt x="2649483" y="-26301"/>
                  <a:pt x="2824686" y="-26268"/>
                  <a:pt x="2986430" y="0"/>
                </a:cubicBezTo>
                <a:cubicBezTo>
                  <a:pt x="3148174" y="26268"/>
                  <a:pt x="3548172" y="8656"/>
                  <a:pt x="3765499" y="0"/>
                </a:cubicBezTo>
                <a:cubicBezTo>
                  <a:pt x="3982826" y="-8656"/>
                  <a:pt x="4113424" y="15072"/>
                  <a:pt x="4284878" y="0"/>
                </a:cubicBezTo>
                <a:cubicBezTo>
                  <a:pt x="4456332" y="-15072"/>
                  <a:pt x="4706926" y="-221"/>
                  <a:pt x="5063947" y="0"/>
                </a:cubicBezTo>
                <a:cubicBezTo>
                  <a:pt x="5420968" y="221"/>
                  <a:pt x="5613299" y="37047"/>
                  <a:pt x="5843016" y="0"/>
                </a:cubicBezTo>
                <a:cubicBezTo>
                  <a:pt x="6072733" y="-37047"/>
                  <a:pt x="6169194" y="14748"/>
                  <a:pt x="6492240" y="0"/>
                </a:cubicBezTo>
                <a:cubicBezTo>
                  <a:pt x="6491208" y="10461"/>
                  <a:pt x="6491953" y="11878"/>
                  <a:pt x="6492240" y="21946"/>
                </a:cubicBezTo>
                <a:cubicBezTo>
                  <a:pt x="6183772" y="-1945"/>
                  <a:pt x="5985090" y="9380"/>
                  <a:pt x="5778094" y="21946"/>
                </a:cubicBezTo>
                <a:cubicBezTo>
                  <a:pt x="5571098" y="34512"/>
                  <a:pt x="5184846" y="-855"/>
                  <a:pt x="4999025" y="21946"/>
                </a:cubicBezTo>
                <a:cubicBezTo>
                  <a:pt x="4813204" y="44747"/>
                  <a:pt x="4391031" y="59928"/>
                  <a:pt x="4219956" y="21946"/>
                </a:cubicBezTo>
                <a:cubicBezTo>
                  <a:pt x="4048881" y="-16036"/>
                  <a:pt x="3857612" y="42298"/>
                  <a:pt x="3700577" y="21946"/>
                </a:cubicBezTo>
                <a:cubicBezTo>
                  <a:pt x="3543542" y="1594"/>
                  <a:pt x="3256505" y="18992"/>
                  <a:pt x="3051353" y="21946"/>
                </a:cubicBezTo>
                <a:cubicBezTo>
                  <a:pt x="2846201" y="24900"/>
                  <a:pt x="2618485" y="11171"/>
                  <a:pt x="2272284" y="21946"/>
                </a:cubicBezTo>
                <a:cubicBezTo>
                  <a:pt x="1926083" y="32721"/>
                  <a:pt x="1856431" y="8993"/>
                  <a:pt x="1623060" y="21946"/>
                </a:cubicBezTo>
                <a:cubicBezTo>
                  <a:pt x="1389689" y="34899"/>
                  <a:pt x="1343468" y="16312"/>
                  <a:pt x="1168603" y="21946"/>
                </a:cubicBezTo>
                <a:cubicBezTo>
                  <a:pt x="993738" y="27580"/>
                  <a:pt x="828078" y="17171"/>
                  <a:pt x="649224" y="21946"/>
                </a:cubicBezTo>
                <a:cubicBezTo>
                  <a:pt x="470370" y="26721"/>
                  <a:pt x="271570" y="-9801"/>
                  <a:pt x="0" y="21946"/>
                </a:cubicBezTo>
                <a:cubicBezTo>
                  <a:pt x="-327" y="16490"/>
                  <a:pt x="734" y="1047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3889A-33E9-2A51-B2AD-4933458E7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15" y="3143740"/>
            <a:ext cx="4147248" cy="43200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40409A-EFBB-0D22-D628-9519D9F87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1018" y="3143740"/>
            <a:ext cx="4488363" cy="43200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2B558A-6364-A8D8-F9D0-EAAC93D84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9449" y="3674592"/>
            <a:ext cx="4509821" cy="325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44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3B475F8-50AE-46A0-9943-B2B63183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9F1E4F-3E50-9D75-2DD6-125A9521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177" y="438150"/>
            <a:ext cx="8383218" cy="21317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6500"/>
              <a:t>Code snippets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BFEC34-9192-CD0D-8DFF-F1738F3E6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5290" y="738582"/>
            <a:ext cx="4238444" cy="1419878"/>
          </a:xfrm>
          <a:prstGeom prst="rect">
            <a:avLst/>
          </a:prstGeom>
        </p:spPr>
      </p:pic>
      <p:sp>
        <p:nvSpPr>
          <p:cNvPr id="24" name="sketch line">
            <a:extLst>
              <a:ext uri="{FF2B5EF4-FFF2-40B4-BE49-F238E27FC236}">
                <a16:creationId xmlns:a16="http://schemas.microsoft.com/office/drawing/2014/main" id="{75F6FDB4-2351-48C2-A863-2364A023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5840" y="2778829"/>
            <a:ext cx="5212080" cy="21945"/>
          </a:xfrm>
          <a:custGeom>
            <a:avLst/>
            <a:gdLst>
              <a:gd name="connsiteX0" fmla="*/ 0 w 5212080"/>
              <a:gd name="connsiteY0" fmla="*/ 0 h 21945"/>
              <a:gd name="connsiteX1" fmla="*/ 547268 w 5212080"/>
              <a:gd name="connsiteY1" fmla="*/ 0 h 21945"/>
              <a:gd name="connsiteX2" fmla="*/ 1250899 w 5212080"/>
              <a:gd name="connsiteY2" fmla="*/ 0 h 21945"/>
              <a:gd name="connsiteX3" fmla="*/ 1850288 w 5212080"/>
              <a:gd name="connsiteY3" fmla="*/ 0 h 21945"/>
              <a:gd name="connsiteX4" fmla="*/ 2397557 w 5212080"/>
              <a:gd name="connsiteY4" fmla="*/ 0 h 21945"/>
              <a:gd name="connsiteX5" fmla="*/ 3101188 w 5212080"/>
              <a:gd name="connsiteY5" fmla="*/ 0 h 21945"/>
              <a:gd name="connsiteX6" fmla="*/ 3752698 w 5212080"/>
              <a:gd name="connsiteY6" fmla="*/ 0 h 21945"/>
              <a:gd name="connsiteX7" fmla="*/ 4404208 w 5212080"/>
              <a:gd name="connsiteY7" fmla="*/ 0 h 21945"/>
              <a:gd name="connsiteX8" fmla="*/ 5212080 w 5212080"/>
              <a:gd name="connsiteY8" fmla="*/ 0 h 21945"/>
              <a:gd name="connsiteX9" fmla="*/ 5212080 w 5212080"/>
              <a:gd name="connsiteY9" fmla="*/ 21945 h 21945"/>
              <a:gd name="connsiteX10" fmla="*/ 4664812 w 5212080"/>
              <a:gd name="connsiteY10" fmla="*/ 21945 h 21945"/>
              <a:gd name="connsiteX11" fmla="*/ 4169664 w 5212080"/>
              <a:gd name="connsiteY11" fmla="*/ 21945 h 21945"/>
              <a:gd name="connsiteX12" fmla="*/ 3466033 w 5212080"/>
              <a:gd name="connsiteY12" fmla="*/ 21945 h 21945"/>
              <a:gd name="connsiteX13" fmla="*/ 2918765 w 5212080"/>
              <a:gd name="connsiteY13" fmla="*/ 21945 h 21945"/>
              <a:gd name="connsiteX14" fmla="*/ 2215134 w 5212080"/>
              <a:gd name="connsiteY14" fmla="*/ 21945 h 21945"/>
              <a:gd name="connsiteX15" fmla="*/ 1459382 w 5212080"/>
              <a:gd name="connsiteY15" fmla="*/ 21945 h 21945"/>
              <a:gd name="connsiteX16" fmla="*/ 859993 w 5212080"/>
              <a:gd name="connsiteY16" fmla="*/ 21945 h 21945"/>
              <a:gd name="connsiteX17" fmla="*/ 0 w 5212080"/>
              <a:gd name="connsiteY17" fmla="*/ 21945 h 21945"/>
              <a:gd name="connsiteX18" fmla="*/ 0 w 5212080"/>
              <a:gd name="connsiteY18" fmla="*/ 0 h 21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212080" h="21945" fill="none" extrusionOk="0">
                <a:moveTo>
                  <a:pt x="0" y="0"/>
                </a:moveTo>
                <a:cubicBezTo>
                  <a:pt x="184458" y="19601"/>
                  <a:pt x="313456" y="15973"/>
                  <a:pt x="547268" y="0"/>
                </a:cubicBezTo>
                <a:cubicBezTo>
                  <a:pt x="781080" y="-15973"/>
                  <a:pt x="982704" y="-22910"/>
                  <a:pt x="1250899" y="0"/>
                </a:cubicBezTo>
                <a:cubicBezTo>
                  <a:pt x="1519094" y="22910"/>
                  <a:pt x="1649062" y="19764"/>
                  <a:pt x="1850288" y="0"/>
                </a:cubicBezTo>
                <a:cubicBezTo>
                  <a:pt x="2051514" y="-19764"/>
                  <a:pt x="2202260" y="19576"/>
                  <a:pt x="2397557" y="0"/>
                </a:cubicBezTo>
                <a:cubicBezTo>
                  <a:pt x="2592854" y="-19576"/>
                  <a:pt x="2902872" y="-12871"/>
                  <a:pt x="3101188" y="0"/>
                </a:cubicBezTo>
                <a:cubicBezTo>
                  <a:pt x="3299504" y="12871"/>
                  <a:pt x="3539605" y="17090"/>
                  <a:pt x="3752698" y="0"/>
                </a:cubicBezTo>
                <a:cubicBezTo>
                  <a:pt x="3965791" y="-17090"/>
                  <a:pt x="4096927" y="17285"/>
                  <a:pt x="4404208" y="0"/>
                </a:cubicBezTo>
                <a:cubicBezTo>
                  <a:pt x="4711489" y="-17285"/>
                  <a:pt x="4949545" y="-15749"/>
                  <a:pt x="5212080" y="0"/>
                </a:cubicBezTo>
                <a:cubicBezTo>
                  <a:pt x="5212510" y="10921"/>
                  <a:pt x="5212412" y="13455"/>
                  <a:pt x="5212080" y="21945"/>
                </a:cubicBezTo>
                <a:cubicBezTo>
                  <a:pt x="5014087" y="19188"/>
                  <a:pt x="4921906" y="11805"/>
                  <a:pt x="4664812" y="21945"/>
                </a:cubicBezTo>
                <a:cubicBezTo>
                  <a:pt x="4407718" y="32085"/>
                  <a:pt x="4274304" y="-2150"/>
                  <a:pt x="4169664" y="21945"/>
                </a:cubicBezTo>
                <a:cubicBezTo>
                  <a:pt x="4065024" y="46040"/>
                  <a:pt x="3647539" y="35587"/>
                  <a:pt x="3466033" y="21945"/>
                </a:cubicBezTo>
                <a:cubicBezTo>
                  <a:pt x="3284527" y="8303"/>
                  <a:pt x="3062442" y="23241"/>
                  <a:pt x="2918765" y="21945"/>
                </a:cubicBezTo>
                <a:cubicBezTo>
                  <a:pt x="2775088" y="20649"/>
                  <a:pt x="2384399" y="40365"/>
                  <a:pt x="2215134" y="21945"/>
                </a:cubicBezTo>
                <a:cubicBezTo>
                  <a:pt x="2045869" y="3525"/>
                  <a:pt x="1754043" y="24036"/>
                  <a:pt x="1459382" y="21945"/>
                </a:cubicBezTo>
                <a:cubicBezTo>
                  <a:pt x="1164721" y="19854"/>
                  <a:pt x="1003767" y="-4973"/>
                  <a:pt x="859993" y="21945"/>
                </a:cubicBezTo>
                <a:cubicBezTo>
                  <a:pt x="716219" y="48863"/>
                  <a:pt x="411960" y="42241"/>
                  <a:pt x="0" y="21945"/>
                </a:cubicBezTo>
                <a:cubicBezTo>
                  <a:pt x="201" y="16080"/>
                  <a:pt x="980" y="8876"/>
                  <a:pt x="0" y="0"/>
                </a:cubicBezTo>
                <a:close/>
              </a:path>
              <a:path w="5212080" h="21945" stroke="0" extrusionOk="0">
                <a:moveTo>
                  <a:pt x="0" y="0"/>
                </a:moveTo>
                <a:cubicBezTo>
                  <a:pt x="293320" y="26677"/>
                  <a:pt x="466224" y="-17940"/>
                  <a:pt x="599389" y="0"/>
                </a:cubicBezTo>
                <a:cubicBezTo>
                  <a:pt x="732554" y="17940"/>
                  <a:pt x="854227" y="16680"/>
                  <a:pt x="1094537" y="0"/>
                </a:cubicBezTo>
                <a:cubicBezTo>
                  <a:pt x="1334847" y="-16680"/>
                  <a:pt x="1558561" y="13566"/>
                  <a:pt x="1850288" y="0"/>
                </a:cubicBezTo>
                <a:cubicBezTo>
                  <a:pt x="2142015" y="-13566"/>
                  <a:pt x="2166072" y="-9299"/>
                  <a:pt x="2449678" y="0"/>
                </a:cubicBezTo>
                <a:cubicBezTo>
                  <a:pt x="2733284" y="9299"/>
                  <a:pt x="2762356" y="-11440"/>
                  <a:pt x="3049067" y="0"/>
                </a:cubicBezTo>
                <a:cubicBezTo>
                  <a:pt x="3335778" y="11440"/>
                  <a:pt x="3609598" y="-35245"/>
                  <a:pt x="3804818" y="0"/>
                </a:cubicBezTo>
                <a:cubicBezTo>
                  <a:pt x="4000038" y="35245"/>
                  <a:pt x="4206139" y="6292"/>
                  <a:pt x="4352087" y="0"/>
                </a:cubicBezTo>
                <a:cubicBezTo>
                  <a:pt x="4498035" y="-6292"/>
                  <a:pt x="5039736" y="-2466"/>
                  <a:pt x="5212080" y="0"/>
                </a:cubicBezTo>
                <a:cubicBezTo>
                  <a:pt x="5212113" y="6341"/>
                  <a:pt x="5212502" y="11918"/>
                  <a:pt x="5212080" y="21945"/>
                </a:cubicBezTo>
                <a:cubicBezTo>
                  <a:pt x="4977510" y="10229"/>
                  <a:pt x="4891154" y="9546"/>
                  <a:pt x="4664812" y="21945"/>
                </a:cubicBezTo>
                <a:cubicBezTo>
                  <a:pt x="4438470" y="34344"/>
                  <a:pt x="4151985" y="-6388"/>
                  <a:pt x="4013302" y="21945"/>
                </a:cubicBezTo>
                <a:cubicBezTo>
                  <a:pt x="3874619" y="50278"/>
                  <a:pt x="3640471" y="47397"/>
                  <a:pt x="3413912" y="21945"/>
                </a:cubicBezTo>
                <a:cubicBezTo>
                  <a:pt x="3187353" y="-3507"/>
                  <a:pt x="3013161" y="33731"/>
                  <a:pt x="2658161" y="21945"/>
                </a:cubicBezTo>
                <a:cubicBezTo>
                  <a:pt x="2303161" y="10159"/>
                  <a:pt x="2081168" y="12971"/>
                  <a:pt x="1902409" y="21945"/>
                </a:cubicBezTo>
                <a:cubicBezTo>
                  <a:pt x="1723650" y="30919"/>
                  <a:pt x="1475635" y="5011"/>
                  <a:pt x="1355141" y="21945"/>
                </a:cubicBezTo>
                <a:cubicBezTo>
                  <a:pt x="1234647" y="38879"/>
                  <a:pt x="859796" y="52253"/>
                  <a:pt x="703631" y="21945"/>
                </a:cubicBezTo>
                <a:cubicBezTo>
                  <a:pt x="547466" y="-8363"/>
                  <a:pt x="257619" y="17174"/>
                  <a:pt x="0" y="21945"/>
                </a:cubicBezTo>
                <a:cubicBezTo>
                  <a:pt x="-998" y="14607"/>
                  <a:pt x="-1043" y="1087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8B87DD-286F-D6FD-D940-E5834B4FF36B}"/>
              </a:ext>
            </a:extLst>
          </p:cNvPr>
          <p:cNvSpPr txBox="1"/>
          <p:nvPr/>
        </p:nvSpPr>
        <p:spPr>
          <a:xfrm>
            <a:off x="735177" y="3005782"/>
            <a:ext cx="8383219" cy="4406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/>
              <a:t>Loading etl from pSql:</a:t>
            </a:r>
            <a:br>
              <a:rPr lang="en-US" sz="2600"/>
            </a:br>
            <a:br>
              <a:rPr lang="en-US" sz="2600"/>
            </a:br>
            <a:r>
              <a:rPr lang="en-US" sz="2600"/>
              <a:t>\copy company_dim      FROM 'csv_files/company_dim.csv'      CSV HEADER;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/>
              <a:t>\copy job_postings_fact FROM 'csv_files/job_postings_fact.csv' CSV HEADER;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/>
              <a:t>\copy skills_job_dim   FROM 'csv_files/skills_job_dim.csv'   CSV HEADER;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516DE6-03C5-1CFD-FBBC-0CA5AF234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204" y="2772103"/>
            <a:ext cx="3516688" cy="22682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C041DF-6DE5-0540-3185-A3F9F5CA22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7363" y="5516675"/>
            <a:ext cx="4236371" cy="169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472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57" y="0"/>
            <a:ext cx="14626743" cy="8229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490504"/>
            <a:ext cx="14458475" cy="4911967"/>
            <a:chOff x="1" y="2075420"/>
            <a:chExt cx="12048729" cy="4093306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525775" y="1251126"/>
            <a:ext cx="3355753" cy="85350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511446" y="-321856"/>
            <a:ext cx="658368" cy="549007"/>
            <a:chOff x="7029447" y="3514725"/>
            <a:chExt cx="1285875" cy="549007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7368942"/>
            <a:ext cx="7315196" cy="85350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1497456" y="7183572"/>
            <a:ext cx="1543050" cy="549007"/>
            <a:chOff x="7029447" y="3514725"/>
            <a:chExt cx="1285875" cy="549007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7122" y="4821764"/>
            <a:ext cx="6085465" cy="2555503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en-US" sz="5800">
                <a:solidFill>
                  <a:schemeClr val="bg1"/>
                </a:solidFill>
              </a:rPr>
              <a:t>Parsing 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0C8616-AA64-31FF-C58B-3CB64D57D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5598" y="741334"/>
            <a:ext cx="9795741" cy="3918298"/>
          </a:xfrm>
          <a:prstGeom prst="rect">
            <a:avLst/>
          </a:prstGeom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599510" y="1005830"/>
            <a:ext cx="304800" cy="515722"/>
            <a:chOff x="215328" y="-46937"/>
            <a:chExt cx="304800" cy="2773841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Oval 82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12181014" y="5125009"/>
            <a:ext cx="2277462" cy="2277462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1EF6086-E4F1-D877-B09E-54B21A9567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110364" y="4821771"/>
            <a:ext cx="6658934" cy="2555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import the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sqlparse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library, which provides the .format() function.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2–3.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also need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(to locate files) and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Streamlit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for UI components.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point at our project_sql/ folder and grab every filename ending in .sql.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st.selectbox renders a dropdown of those filenames so the user can choose one.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Once selected, we open and read the raw SQL text from disk.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7.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pass that raw text into sqlparse.format() with two key options: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reindent=True splits long statements onto multiple, nested lines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keyword_case='upper' forces all SQL keywords into uppercase for consistency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8.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render the resulting “pretty” SQL in a monospace code block via st.code().</a:t>
            </a: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9.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then run the original raw_sql against Postgres and show you the first 50 rows of its output—so you can both see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exactly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what the query looks like and verify 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it returns.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1203</Words>
  <Application>Microsoft Office PowerPoint</Application>
  <PresentationFormat>Custom</PresentationFormat>
  <Paragraphs>129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Job Market Dashboard</vt:lpstr>
      <vt:lpstr>Agenda</vt:lpstr>
      <vt:lpstr>Project Overview</vt:lpstr>
      <vt:lpstr>Repo Structure &amp; Documentation</vt:lpstr>
      <vt:lpstr>ERD AND DFD</vt:lpstr>
      <vt:lpstr>Technical Details</vt:lpstr>
      <vt:lpstr> code snippets</vt:lpstr>
      <vt:lpstr>Code snippets</vt:lpstr>
      <vt:lpstr>Parsing Demo</vt:lpstr>
      <vt:lpstr>Streamlit Dashboard Demo</vt:lpstr>
      <vt:lpstr>CS Concepts &amp; OOP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Bhavya Sharma</cp:lastModifiedBy>
  <cp:revision>10</cp:revision>
  <dcterms:created xsi:type="dcterms:W3CDTF">2013-01-27T09:14:16Z</dcterms:created>
  <dcterms:modified xsi:type="dcterms:W3CDTF">2025-05-15T18:48:06Z</dcterms:modified>
  <cp:category/>
</cp:coreProperties>
</file>

<file path=docProps/thumbnail.jpeg>
</file>